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1118" r:id="rId3"/>
    <p:sldId id="257" r:id="rId4"/>
    <p:sldId id="258" r:id="rId5"/>
    <p:sldId id="1134" r:id="rId6"/>
    <p:sldId id="1140" r:id="rId7"/>
    <p:sldId id="1135" r:id="rId8"/>
    <p:sldId id="1142" r:id="rId9"/>
    <p:sldId id="1136" r:id="rId10"/>
    <p:sldId id="1137" r:id="rId11"/>
    <p:sldId id="1138" r:id="rId12"/>
    <p:sldId id="1139" r:id="rId13"/>
    <p:sldId id="1143" r:id="rId14"/>
    <p:sldId id="1144" r:id="rId15"/>
    <p:sldId id="298"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53" autoAdjust="0"/>
  </p:normalViewPr>
  <p:slideViewPr>
    <p:cSldViewPr snapToGrid="0">
      <p:cViewPr varScale="1">
        <p:scale>
          <a:sx n="93" d="100"/>
          <a:sy n="93" d="100"/>
        </p:scale>
        <p:origin x="12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sz="2400"/>
              <a:t>What is your role with the </a:t>
            </a:r>
          </a:p>
          <a:p>
            <a:r>
              <a:rPr lang="en-US" sz="2400"/>
              <a:t>City of Richland?</a:t>
            </a:r>
          </a:p>
        </c:rich>
      </c:tx>
      <c:overlay val="0"/>
      <c:spPr>
        <a:noFill/>
        <a:ln>
          <a:noFill/>
        </a:ln>
        <a:effectLst/>
      </c:spPr>
    </c:title>
    <c:autoTitleDeleted val="0"/>
    <c:plotArea>
      <c:layout>
        <c:manualLayout>
          <c:layoutTarget val="inner"/>
          <c:xMode val="edge"/>
          <c:yMode val="edge"/>
          <c:x val="5.7336783031441622E-2"/>
          <c:y val="0.19743481025210757"/>
          <c:w val="0.92440552152963262"/>
          <c:h val="0.67671218733447003"/>
        </c:manualLayout>
      </c:layout>
      <c:barChart>
        <c:barDir val="col"/>
        <c:grouping val="clustered"/>
        <c:varyColors val="0"/>
        <c:ser>
          <c:idx val="0"/>
          <c:order val="0"/>
          <c:tx>
            <c:strRef>
              <c:f>'Question 1'!$B$3</c:f>
              <c:strCache>
                <c:ptCount val="1"/>
                <c:pt idx="0">
                  <c:v>Responses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1'!$A$4:$A$6</c:f>
              <c:strCache>
                <c:ptCount val="3"/>
                <c:pt idx="0">
                  <c:v>Full time Supervisory</c:v>
                </c:pt>
                <c:pt idx="1">
                  <c:v>Full time Non-Supervisory</c:v>
                </c:pt>
                <c:pt idx="2">
                  <c:v>Part time, Seasonal, Temporary</c:v>
                </c:pt>
              </c:strCache>
            </c:strRef>
          </c:cat>
          <c:val>
            <c:numRef>
              <c:f>'Question 1'!$B$4:$B$6</c:f>
              <c:numCache>
                <c:formatCode>0.00%</c:formatCode>
                <c:ptCount val="3"/>
                <c:pt idx="0">
                  <c:v>0.28360000000000002</c:v>
                </c:pt>
                <c:pt idx="1">
                  <c:v>0.65300000000000002</c:v>
                </c:pt>
                <c:pt idx="2">
                  <c:v>6.3399999999999998E-2</c:v>
                </c:pt>
              </c:numCache>
            </c:numRef>
          </c:val>
          <c:extLst>
            <c:ext xmlns:c16="http://schemas.microsoft.com/office/drawing/2014/chart" uri="{C3380CC4-5D6E-409C-BE32-E72D297353CC}">
              <c16:uniqueId val="{00000000-52A5-44C6-BEC4-37AC31C59C5B}"/>
            </c:ext>
          </c:extLst>
        </c:ser>
        <c:dLbls>
          <c:showLegendKey val="0"/>
          <c:showVal val="0"/>
          <c:showCatName val="0"/>
          <c:showSerName val="0"/>
          <c:showPercent val="0"/>
          <c:showBubbleSize val="0"/>
        </c:dLbls>
        <c:gapWidth val="100"/>
        <c:overlap val="-24"/>
        <c:axId val="10"/>
        <c:axId val="100"/>
      </c:barChart>
      <c:valAx>
        <c:axId val="1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sz="2800"/>
              <a:t>How would you rate the overall </a:t>
            </a:r>
          </a:p>
          <a:p>
            <a:r>
              <a:rPr lang="en-US" sz="2800"/>
              <a:t>quality of services at Richland?</a:t>
            </a:r>
          </a:p>
        </c:rich>
      </c:tx>
      <c:overlay val="0"/>
      <c:spPr>
        <a:noFill/>
        <a:ln>
          <a:noFill/>
        </a:ln>
        <a:effectLst/>
      </c:spPr>
    </c:title>
    <c:autoTitleDeleted val="0"/>
    <c:plotArea>
      <c:layout/>
      <c:barChart>
        <c:barDir val="bar"/>
        <c:grouping val="clustered"/>
        <c:varyColors val="0"/>
        <c:ser>
          <c:idx val="0"/>
          <c:order val="0"/>
          <c:tx>
            <c:strRef>
              <c:f>'Question 2'!$B$3</c:f>
              <c:strCache>
                <c:ptCount val="1"/>
                <c:pt idx="0">
                  <c:v>Responses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2'!$A$4:$A$8</c:f>
              <c:strCache>
                <c:ptCount val="5"/>
                <c:pt idx="0">
                  <c:v>Excellent</c:v>
                </c:pt>
                <c:pt idx="1">
                  <c:v>Good</c:v>
                </c:pt>
                <c:pt idx="2">
                  <c:v>Fair</c:v>
                </c:pt>
                <c:pt idx="3">
                  <c:v>Poor</c:v>
                </c:pt>
                <c:pt idx="4">
                  <c:v>Don’t know</c:v>
                </c:pt>
              </c:strCache>
            </c:strRef>
          </c:cat>
          <c:val>
            <c:numRef>
              <c:f>'Question 2'!$B$4:$B$8</c:f>
              <c:numCache>
                <c:formatCode>0.00%</c:formatCode>
                <c:ptCount val="5"/>
                <c:pt idx="0">
                  <c:v>0.3296</c:v>
                </c:pt>
                <c:pt idx="1">
                  <c:v>0.58050000000000002</c:v>
                </c:pt>
                <c:pt idx="2">
                  <c:v>5.9900000000000002E-2</c:v>
                </c:pt>
                <c:pt idx="3">
                  <c:v>1.8700000000000001E-2</c:v>
                </c:pt>
                <c:pt idx="4">
                  <c:v>1.12E-2</c:v>
                </c:pt>
              </c:numCache>
            </c:numRef>
          </c:val>
          <c:extLst>
            <c:ext xmlns:c16="http://schemas.microsoft.com/office/drawing/2014/chart" uri="{C3380CC4-5D6E-409C-BE32-E72D297353CC}">
              <c16:uniqueId val="{00000000-D96A-4457-A03C-053BFF60B4D5}"/>
            </c:ext>
          </c:extLst>
        </c:ser>
        <c:dLbls>
          <c:showLegendKey val="0"/>
          <c:showVal val="0"/>
          <c:showCatName val="0"/>
          <c:showSerName val="0"/>
          <c:showPercent val="0"/>
          <c:showBubbleSize val="0"/>
        </c:dLbls>
        <c:gapWidth val="100"/>
        <c:axId val="10"/>
        <c:axId val="100"/>
      </c:barChart>
      <c:valAx>
        <c:axId val="1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
        <c:crosses val="autoZero"/>
        <c:crossBetween val="between"/>
      </c:valAx>
      <c:catAx>
        <c:axId val="1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sz="2400"/>
              <a:t>How would you rate the overall quality of life in Richland?</a:t>
            </a:r>
          </a:p>
        </c:rich>
      </c:tx>
      <c:overlay val="0"/>
      <c:spPr>
        <a:noFill/>
        <a:ln>
          <a:noFill/>
        </a:ln>
        <a:effectLst/>
      </c:spPr>
    </c:title>
    <c:autoTitleDeleted val="0"/>
    <c:plotArea>
      <c:layout/>
      <c:barChart>
        <c:barDir val="bar"/>
        <c:grouping val="clustered"/>
        <c:varyColors val="0"/>
        <c:ser>
          <c:idx val="0"/>
          <c:order val="0"/>
          <c:tx>
            <c:strRef>
              <c:f>'Question 4'!$B$3</c:f>
              <c:strCache>
                <c:ptCount val="1"/>
                <c:pt idx="0">
                  <c:v>Responses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4'!$A$4:$A$8</c:f>
              <c:strCache>
                <c:ptCount val="5"/>
                <c:pt idx="0">
                  <c:v>Excellent</c:v>
                </c:pt>
                <c:pt idx="1">
                  <c:v>Good</c:v>
                </c:pt>
                <c:pt idx="2">
                  <c:v>Fair</c:v>
                </c:pt>
                <c:pt idx="3">
                  <c:v>Poor</c:v>
                </c:pt>
                <c:pt idx="4">
                  <c:v>Don’t know</c:v>
                </c:pt>
              </c:strCache>
            </c:strRef>
          </c:cat>
          <c:val>
            <c:numRef>
              <c:f>'Question 4'!$B$4:$B$8</c:f>
              <c:numCache>
                <c:formatCode>0.00%</c:formatCode>
                <c:ptCount val="5"/>
                <c:pt idx="0">
                  <c:v>0.27610000000000001</c:v>
                </c:pt>
                <c:pt idx="1">
                  <c:v>0.62690000000000001</c:v>
                </c:pt>
                <c:pt idx="2">
                  <c:v>5.2200000000000003E-2</c:v>
                </c:pt>
                <c:pt idx="3">
                  <c:v>3.7000000000000002E-3</c:v>
                </c:pt>
                <c:pt idx="4">
                  <c:v>4.0999999999999988E-2</c:v>
                </c:pt>
              </c:numCache>
            </c:numRef>
          </c:val>
          <c:extLst>
            <c:ext xmlns:c16="http://schemas.microsoft.com/office/drawing/2014/chart" uri="{C3380CC4-5D6E-409C-BE32-E72D297353CC}">
              <c16:uniqueId val="{00000000-93DB-41D1-8A01-6ADB65BFC69D}"/>
            </c:ext>
          </c:extLst>
        </c:ser>
        <c:dLbls>
          <c:showLegendKey val="0"/>
          <c:showVal val="0"/>
          <c:showCatName val="0"/>
          <c:showSerName val="0"/>
          <c:showPercent val="0"/>
          <c:showBubbleSize val="0"/>
        </c:dLbls>
        <c:gapWidth val="100"/>
        <c:axId val="10"/>
        <c:axId val="100"/>
      </c:barChart>
      <c:valAx>
        <c:axId val="1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
        <c:crosses val="autoZero"/>
        <c:crossBetween val="between"/>
      </c:valAx>
      <c:catAx>
        <c:axId val="1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r>
              <a:rPr lang="en-US" sz="2400" b="1">
                <a:latin typeface="+mn-lt"/>
              </a:rPr>
              <a:t>Over the next 3 years, please indicate how much of a priority each of the following should be for the </a:t>
            </a:r>
          </a:p>
          <a:p>
            <a:r>
              <a:rPr lang="en-US" sz="2400" b="1">
                <a:latin typeface="+mn-lt"/>
              </a:rPr>
              <a:t>City of Richland? (High Priority &gt;=40%)</a:t>
            </a:r>
          </a:p>
        </c:rich>
      </c:tx>
      <c:layout>
        <c:manualLayout>
          <c:xMode val="edge"/>
          <c:yMode val="edge"/>
          <c:x val="0.13528648148148148"/>
          <c:y val="1.1759259259259259E-2"/>
        </c:manualLayout>
      </c:layout>
      <c:overlay val="0"/>
      <c:spPr>
        <a:noFill/>
        <a:ln>
          <a:noFill/>
        </a:ln>
        <a:effectLst/>
      </c:spPr>
    </c:title>
    <c:autoTitleDeleted val="0"/>
    <c:plotArea>
      <c:layout/>
      <c:barChart>
        <c:barDir val="bar"/>
        <c:grouping val="clustered"/>
        <c:varyColors val="0"/>
        <c:ser>
          <c:idx val="0"/>
          <c:order val="0"/>
          <c:tx>
            <c:strRef>
              <c:f>'Question 6'!$B$3</c:f>
              <c:strCache>
                <c:ptCount val="1"/>
                <c:pt idx="0">
                  <c:v>High Priority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6'!$A$4:$A$8</c:f>
              <c:strCache>
                <c:ptCount val="5"/>
                <c:pt idx="0">
                  <c:v>Public Safety</c:v>
                </c:pt>
                <c:pt idx="1">
                  <c:v>Financial Sustainability</c:v>
                </c:pt>
                <c:pt idx="2">
                  <c:v>Infrastructure</c:v>
                </c:pt>
                <c:pt idx="3">
                  <c:v>Affordability/Cost of Living</c:v>
                </c:pt>
                <c:pt idx="4">
                  <c:v>Recruiting of City Staff</c:v>
                </c:pt>
              </c:strCache>
              <c:extLst/>
            </c:strRef>
          </c:cat>
          <c:val>
            <c:numRef>
              <c:f>'Question 6'!$B$4:$B$8</c:f>
              <c:numCache>
                <c:formatCode>0.00%</c:formatCode>
                <c:ptCount val="5"/>
                <c:pt idx="0">
                  <c:v>0.80519999999999992</c:v>
                </c:pt>
                <c:pt idx="1">
                  <c:v>0.52829999999999999</c:v>
                </c:pt>
                <c:pt idx="2">
                  <c:v>0.50960000000000005</c:v>
                </c:pt>
                <c:pt idx="3">
                  <c:v>0.44359999999999999</c:v>
                </c:pt>
                <c:pt idx="4">
                  <c:v>0.43020000000000003</c:v>
                </c:pt>
              </c:numCache>
              <c:extLst/>
            </c:numRef>
          </c:val>
          <c:extLst>
            <c:ext xmlns:c16="http://schemas.microsoft.com/office/drawing/2014/chart" uri="{C3380CC4-5D6E-409C-BE32-E72D297353CC}">
              <c16:uniqueId val="{00000000-9C16-457B-AB1E-CE8391702F00}"/>
            </c:ext>
          </c:extLst>
        </c:ser>
        <c:dLbls>
          <c:showLegendKey val="0"/>
          <c:showVal val="0"/>
          <c:showCatName val="0"/>
          <c:showSerName val="0"/>
          <c:showPercent val="0"/>
          <c:showBubbleSize val="0"/>
        </c:dLbls>
        <c:gapWidth val="100"/>
        <c:axId val="10"/>
        <c:axId val="100"/>
        <c:extLst>
          <c:ext xmlns:c15="http://schemas.microsoft.com/office/drawing/2012/chart" uri="{02D57815-91ED-43cb-92C2-25804820EDAC}">
            <c15:filteredBarSeries>
              <c15:ser>
                <c:idx val="1"/>
                <c:order val="1"/>
                <c:tx>
                  <c:strRef>
                    <c:extLst>
                      <c:ext uri="{02D57815-91ED-43cb-92C2-25804820EDAC}">
                        <c15:formulaRef>
                          <c15:sqref>'Question 6'!$D$3</c15:sqref>
                        </c15:formulaRef>
                      </c:ext>
                    </c:extLst>
                    <c:strCache>
                      <c:ptCount val="1"/>
                      <c:pt idx="0">
                        <c:v>Medium Priority</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'Question 6'!$A$4:$A$8</c15:sqref>
                        </c15:formulaRef>
                      </c:ext>
                    </c:extLst>
                    <c:strCache>
                      <c:ptCount val="5"/>
                      <c:pt idx="0">
                        <c:v>Public Safety</c:v>
                      </c:pt>
                      <c:pt idx="1">
                        <c:v>Financial Sustainability</c:v>
                      </c:pt>
                      <c:pt idx="2">
                        <c:v>Infrastructure</c:v>
                      </c:pt>
                      <c:pt idx="3">
                        <c:v>Affordability/Cost of Living</c:v>
                      </c:pt>
                      <c:pt idx="4">
                        <c:v>Recruiting of City Staff</c:v>
                      </c:pt>
                    </c:strCache>
                  </c:strRef>
                </c:cat>
                <c:val>
                  <c:numRef>
                    <c:extLst>
                      <c:ext uri="{02D57815-91ED-43cb-92C2-25804820EDAC}">
                        <c15:formulaRef>
                          <c15:sqref>'Question 6'!$D$4:$D$8</c15:sqref>
                        </c15:formulaRef>
                      </c:ext>
                    </c:extLst>
                    <c:numCache>
                      <c:formatCode>0.00%</c:formatCode>
                      <c:ptCount val="5"/>
                      <c:pt idx="0">
                        <c:v>0.16850000000000001</c:v>
                      </c:pt>
                      <c:pt idx="1">
                        <c:v>0.4113</c:v>
                      </c:pt>
                      <c:pt idx="2">
                        <c:v>0.41</c:v>
                      </c:pt>
                      <c:pt idx="3">
                        <c:v>0.37969999999999998</c:v>
                      </c:pt>
                      <c:pt idx="4">
                        <c:v>0.4113</c:v>
                      </c:pt>
                    </c:numCache>
                  </c:numRef>
                </c:val>
                <c:extLst>
                  <c:ext xmlns:c16="http://schemas.microsoft.com/office/drawing/2014/chart" uri="{C3380CC4-5D6E-409C-BE32-E72D297353CC}">
                    <c16:uniqueId val="{00000001-9C16-457B-AB1E-CE8391702F0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6'!$F$3</c15:sqref>
                        </c15:formulaRef>
                      </c:ext>
                    </c:extLst>
                    <c:strCache>
                      <c:ptCount val="1"/>
                      <c:pt idx="0">
                        <c:v>Low Priority</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6'!$A$4:$A$8</c15:sqref>
                        </c15:formulaRef>
                      </c:ext>
                    </c:extLst>
                    <c:strCache>
                      <c:ptCount val="5"/>
                      <c:pt idx="0">
                        <c:v>Public Safety</c:v>
                      </c:pt>
                      <c:pt idx="1">
                        <c:v>Financial Sustainability</c:v>
                      </c:pt>
                      <c:pt idx="2">
                        <c:v>Infrastructure</c:v>
                      </c:pt>
                      <c:pt idx="3">
                        <c:v>Affordability/Cost of Living</c:v>
                      </c:pt>
                      <c:pt idx="4">
                        <c:v>Recruiting of City Staff</c:v>
                      </c:pt>
                    </c:strCache>
                  </c:strRef>
                </c:cat>
                <c:val>
                  <c:numRef>
                    <c:extLst xmlns:c15="http://schemas.microsoft.com/office/drawing/2012/chart">
                      <c:ext xmlns:c15="http://schemas.microsoft.com/office/drawing/2012/chart" uri="{02D57815-91ED-43cb-92C2-25804820EDAC}">
                        <c15:formulaRef>
                          <c15:sqref>'Question 6'!$F$4:$F$8</c15:sqref>
                        </c15:formulaRef>
                      </c:ext>
                    </c:extLst>
                    <c:numCache>
                      <c:formatCode>0.00%</c:formatCode>
                      <c:ptCount val="5"/>
                      <c:pt idx="0">
                        <c:v>1.12E-2</c:v>
                      </c:pt>
                      <c:pt idx="1">
                        <c:v>3.7699999999999997E-2</c:v>
                      </c:pt>
                      <c:pt idx="2">
                        <c:v>4.2099999999999999E-2</c:v>
                      </c:pt>
                      <c:pt idx="3">
                        <c:v>0.1353</c:v>
                      </c:pt>
                      <c:pt idx="4">
                        <c:v>0.1094</c:v>
                      </c:pt>
                    </c:numCache>
                  </c:numRef>
                </c:val>
                <c:extLst xmlns:c15="http://schemas.microsoft.com/office/drawing/2012/chart">
                  <c:ext xmlns:c16="http://schemas.microsoft.com/office/drawing/2014/chart" uri="{C3380CC4-5D6E-409C-BE32-E72D297353CC}">
                    <c16:uniqueId val="{00000002-9C16-457B-AB1E-CE8391702F0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'Question 6'!$H$3</c15:sqref>
                        </c15:formulaRef>
                      </c:ext>
                    </c:extLst>
                    <c:strCache>
                      <c:ptCount val="1"/>
                      <c:pt idx="0">
                        <c:v>Not a Priority</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6'!$A$4:$A$8</c15:sqref>
                        </c15:formulaRef>
                      </c:ext>
                    </c:extLst>
                    <c:strCache>
                      <c:ptCount val="5"/>
                      <c:pt idx="0">
                        <c:v>Public Safety</c:v>
                      </c:pt>
                      <c:pt idx="1">
                        <c:v>Financial Sustainability</c:v>
                      </c:pt>
                      <c:pt idx="2">
                        <c:v>Infrastructure</c:v>
                      </c:pt>
                      <c:pt idx="3">
                        <c:v>Affordability/Cost of Living</c:v>
                      </c:pt>
                      <c:pt idx="4">
                        <c:v>Recruiting of City Staff</c:v>
                      </c:pt>
                    </c:strCache>
                  </c:strRef>
                </c:cat>
                <c:val>
                  <c:numRef>
                    <c:extLst xmlns:c15="http://schemas.microsoft.com/office/drawing/2012/chart">
                      <c:ext xmlns:c15="http://schemas.microsoft.com/office/drawing/2012/chart" uri="{02D57815-91ED-43cb-92C2-25804820EDAC}">
                        <c15:formulaRef>
                          <c15:sqref>'Question 6'!$H$4:$H$8</c15:sqref>
                        </c15:formulaRef>
                      </c:ext>
                    </c:extLst>
                    <c:numCache>
                      <c:formatCode>0.00%</c:formatCode>
                      <c:ptCount val="5"/>
                      <c:pt idx="0">
                        <c:v>3.7000000000000002E-3</c:v>
                      </c:pt>
                      <c:pt idx="1">
                        <c:v>7.4999999999999997E-3</c:v>
                      </c:pt>
                      <c:pt idx="2">
                        <c:v>7.7000000000000002E-3</c:v>
                      </c:pt>
                      <c:pt idx="3">
                        <c:v>3.0099999999999998E-2</c:v>
                      </c:pt>
                      <c:pt idx="4">
                        <c:v>2.64E-2</c:v>
                      </c:pt>
                    </c:numCache>
                  </c:numRef>
                </c:val>
                <c:extLst xmlns:c15="http://schemas.microsoft.com/office/drawing/2012/chart">
                  <c:ext xmlns:c16="http://schemas.microsoft.com/office/drawing/2014/chart" uri="{C3380CC4-5D6E-409C-BE32-E72D297353CC}">
                    <c16:uniqueId val="{00000003-9C16-457B-AB1E-CE8391702F0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6'!$J$3</c15:sqref>
                        </c15:formulaRef>
                      </c:ext>
                    </c:extLst>
                    <c:strCache>
                      <c:ptCount val="1"/>
                      <c:pt idx="0">
                        <c:v>Don't know</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6'!$A$4:$A$8</c15:sqref>
                        </c15:formulaRef>
                      </c:ext>
                    </c:extLst>
                    <c:strCache>
                      <c:ptCount val="5"/>
                      <c:pt idx="0">
                        <c:v>Public Safety</c:v>
                      </c:pt>
                      <c:pt idx="1">
                        <c:v>Financial Sustainability</c:v>
                      </c:pt>
                      <c:pt idx="2">
                        <c:v>Infrastructure</c:v>
                      </c:pt>
                      <c:pt idx="3">
                        <c:v>Affordability/Cost of Living</c:v>
                      </c:pt>
                      <c:pt idx="4">
                        <c:v>Recruiting of City Staff</c:v>
                      </c:pt>
                    </c:strCache>
                  </c:strRef>
                </c:cat>
                <c:val>
                  <c:numRef>
                    <c:extLst xmlns:c15="http://schemas.microsoft.com/office/drawing/2012/chart">
                      <c:ext xmlns:c15="http://schemas.microsoft.com/office/drawing/2012/chart" uri="{02D57815-91ED-43cb-92C2-25804820EDAC}">
                        <c15:formulaRef>
                          <c15:sqref>'Question 6'!$J$4:$J$8</c15:sqref>
                        </c15:formulaRef>
                      </c:ext>
                    </c:extLst>
                    <c:numCache>
                      <c:formatCode>0.00%</c:formatCode>
                      <c:ptCount val="5"/>
                      <c:pt idx="0">
                        <c:v>1.12E-2</c:v>
                      </c:pt>
                      <c:pt idx="1">
                        <c:v>1.5100000000000001E-2</c:v>
                      </c:pt>
                      <c:pt idx="2">
                        <c:v>3.0700000000000002E-2</c:v>
                      </c:pt>
                      <c:pt idx="3">
                        <c:v>1.1299999999999999E-2</c:v>
                      </c:pt>
                      <c:pt idx="4">
                        <c:v>2.2599999999999999E-2</c:v>
                      </c:pt>
                    </c:numCache>
                  </c:numRef>
                </c:val>
                <c:extLst xmlns:c15="http://schemas.microsoft.com/office/drawing/2012/chart">
                  <c:ext xmlns:c16="http://schemas.microsoft.com/office/drawing/2014/chart" uri="{C3380CC4-5D6E-409C-BE32-E72D297353CC}">
                    <c16:uniqueId val="{00000004-9C16-457B-AB1E-CE8391702F00}"/>
                  </c:ext>
                </c:extLst>
              </c15:ser>
            </c15:filteredBarSeries>
          </c:ext>
        </c:extLst>
      </c:barChart>
      <c:valAx>
        <c:axId val="1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
        <c:crosses val="autoZero"/>
        <c:crossBetween val="between"/>
      </c:valAx>
      <c:catAx>
        <c:axId val="1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2400" dirty="0"/>
              <a:t>Over the next 3 years, please indicate how much of a priority each of the following should be for the City of Richland? </a:t>
            </a:r>
          </a:p>
          <a:p>
            <a:pPr>
              <a:defRPr/>
            </a:pPr>
            <a:r>
              <a:rPr lang="en-US" sz="2400" dirty="0"/>
              <a:t>(High + Medium Priority &gt;=80%)</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'Question 6'!$P$2:$P$3</c:f>
              <c:strCache>
                <c:ptCount val="2"/>
                <c:pt idx="0">
                  <c:v>Over the next 3 years, please indicate how much of a priority each of the following should be for the City of Richland?</c:v>
                </c:pt>
                <c:pt idx="1">
                  <c:v>High + Medium Priority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6'!$O$4:$O$9</c:f>
              <c:strCache>
                <c:ptCount val="6"/>
                <c:pt idx="0">
                  <c:v>Public Safety</c:v>
                </c:pt>
                <c:pt idx="1">
                  <c:v>Financial Sustainability</c:v>
                </c:pt>
                <c:pt idx="2">
                  <c:v>Infrastructure</c:v>
                </c:pt>
                <c:pt idx="3">
                  <c:v>Economic Development</c:v>
                </c:pt>
                <c:pt idx="4">
                  <c:v>Recruiting of City Staff</c:v>
                </c:pt>
                <c:pt idx="5">
                  <c:v>Affordability/Cost of Living</c:v>
                </c:pt>
              </c:strCache>
              <c:extLst/>
            </c:strRef>
          </c:cat>
          <c:val>
            <c:numRef>
              <c:f>'Question 6'!$P$4:$P$9</c:f>
              <c:numCache>
                <c:formatCode>0.00%</c:formatCode>
                <c:ptCount val="6"/>
                <c:pt idx="0">
                  <c:v>0.9736999999999999</c:v>
                </c:pt>
                <c:pt idx="1">
                  <c:v>0.93959999999999999</c:v>
                </c:pt>
                <c:pt idx="2">
                  <c:v>0.91959999999999997</c:v>
                </c:pt>
                <c:pt idx="3">
                  <c:v>0.86789999999999989</c:v>
                </c:pt>
                <c:pt idx="4">
                  <c:v>0.84150000000000003</c:v>
                </c:pt>
                <c:pt idx="5">
                  <c:v>0.82329999999999992</c:v>
                </c:pt>
              </c:numCache>
              <c:extLst/>
            </c:numRef>
          </c:val>
          <c:extLst>
            <c:ext xmlns:c16="http://schemas.microsoft.com/office/drawing/2014/chart" uri="{C3380CC4-5D6E-409C-BE32-E72D297353CC}">
              <c16:uniqueId val="{00000000-D916-47C0-B2C7-ED7173BF219C}"/>
            </c:ext>
          </c:extLst>
        </c:ser>
        <c:dLbls>
          <c:showLegendKey val="0"/>
          <c:showVal val="0"/>
          <c:showCatName val="0"/>
          <c:showSerName val="0"/>
          <c:showPercent val="0"/>
          <c:showBubbleSize val="0"/>
        </c:dLbls>
        <c:gapWidth val="100"/>
        <c:axId val="708478832"/>
        <c:axId val="708484736"/>
      </c:barChart>
      <c:catAx>
        <c:axId val="7084788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8484736"/>
        <c:crosses val="autoZero"/>
        <c:auto val="1"/>
        <c:lblAlgn val="ctr"/>
        <c:lblOffset val="100"/>
        <c:noMultiLvlLbl val="0"/>
      </c:catAx>
      <c:valAx>
        <c:axId val="708484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8478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i="0" u="none" strike="noStrike" baseline="0">
                <a:effectLst/>
              </a:rPr>
              <a:t>Please indicate the extent to which you agree with the following statements.</a:t>
            </a:r>
            <a:r>
              <a:rPr lang="en-US" sz="2400" b="0" i="0" u="none" strike="noStrike" baseline="0"/>
              <a:t> </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Sheet1!$B$3</c:f>
              <c:strCache>
                <c:ptCount val="1"/>
                <c:pt idx="0">
                  <c:v>Strongly agree</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Richland operates with openness and transparency</c:v>
                </c:pt>
                <c:pt idx="1">
                  <c:v>Richland does a good job communicating with residents</c:v>
                </c:pt>
                <c:pt idx="2">
                  <c:v>Richland is open to new ideas and ways of doing things</c:v>
                </c:pt>
              </c:strCache>
            </c:strRef>
          </c:cat>
          <c:val>
            <c:numRef>
              <c:f>Sheet1!$B$4:$B$6</c:f>
              <c:numCache>
                <c:formatCode>0.00%</c:formatCode>
                <c:ptCount val="3"/>
                <c:pt idx="0">
                  <c:v>0.26869999999999999</c:v>
                </c:pt>
                <c:pt idx="1">
                  <c:v>0.29849999999999999</c:v>
                </c:pt>
                <c:pt idx="2">
                  <c:v>0.20150000000000001</c:v>
                </c:pt>
              </c:numCache>
            </c:numRef>
          </c:val>
          <c:extLst>
            <c:ext xmlns:c16="http://schemas.microsoft.com/office/drawing/2014/chart" uri="{C3380CC4-5D6E-409C-BE32-E72D297353CC}">
              <c16:uniqueId val="{00000000-C811-40E9-8123-947A47F80D33}"/>
            </c:ext>
          </c:extLst>
        </c:ser>
        <c:ser>
          <c:idx val="1"/>
          <c:order val="1"/>
          <c:tx>
            <c:strRef>
              <c:f>Sheet1!$C$3</c:f>
              <c:strCache>
                <c:ptCount val="1"/>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Richland operates with openness and transparency</c:v>
                </c:pt>
                <c:pt idx="1">
                  <c:v>Richland does a good job communicating with residents</c:v>
                </c:pt>
                <c:pt idx="2">
                  <c:v>Richland is open to new ideas and ways of doing things</c:v>
                </c:pt>
              </c:strCache>
            </c:strRef>
          </c:cat>
          <c:val>
            <c:numRef>
              <c:f>Sheet1!$C$4:$C$6</c:f>
              <c:numCache>
                <c:formatCode>General</c:formatCode>
                <c:ptCount val="3"/>
                <c:pt idx="0">
                  <c:v>72</c:v>
                </c:pt>
                <c:pt idx="1">
                  <c:v>80</c:v>
                </c:pt>
                <c:pt idx="2">
                  <c:v>54</c:v>
                </c:pt>
              </c:numCache>
            </c:numRef>
          </c:val>
          <c:extLst>
            <c:ext xmlns:c16="http://schemas.microsoft.com/office/drawing/2014/chart" uri="{C3380CC4-5D6E-409C-BE32-E72D297353CC}">
              <c16:uniqueId val="{00000001-C811-40E9-8123-947A47F80D33}"/>
            </c:ext>
          </c:extLst>
        </c:ser>
        <c:ser>
          <c:idx val="2"/>
          <c:order val="2"/>
          <c:tx>
            <c:strRef>
              <c:f>Sheet1!$D$3</c:f>
              <c:strCache>
                <c:ptCount val="1"/>
                <c:pt idx="0">
                  <c:v>Somewhat agree</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Richland operates with openness and transparency</c:v>
                </c:pt>
                <c:pt idx="1">
                  <c:v>Richland does a good job communicating with residents</c:v>
                </c:pt>
                <c:pt idx="2">
                  <c:v>Richland is open to new ideas and ways of doing things</c:v>
                </c:pt>
              </c:strCache>
            </c:strRef>
          </c:cat>
          <c:val>
            <c:numRef>
              <c:f>Sheet1!$D$4:$D$6</c:f>
              <c:numCache>
                <c:formatCode>0.00%</c:formatCode>
                <c:ptCount val="3"/>
                <c:pt idx="0">
                  <c:v>0.45150000000000001</c:v>
                </c:pt>
                <c:pt idx="1">
                  <c:v>0.42909999999999998</c:v>
                </c:pt>
                <c:pt idx="2">
                  <c:v>0.44400000000000001</c:v>
                </c:pt>
              </c:numCache>
            </c:numRef>
          </c:val>
          <c:extLst>
            <c:ext xmlns:c16="http://schemas.microsoft.com/office/drawing/2014/chart" uri="{C3380CC4-5D6E-409C-BE32-E72D297353CC}">
              <c16:uniqueId val="{00000002-C811-40E9-8123-947A47F80D33}"/>
            </c:ext>
          </c:extLst>
        </c:ser>
        <c:ser>
          <c:idx val="3"/>
          <c:order val="3"/>
          <c:tx>
            <c:strRef>
              <c:f>Sheet1!$E$3</c:f>
              <c:strCache>
                <c:ptCount val="1"/>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Richland operates with openness and transparency</c:v>
                </c:pt>
                <c:pt idx="1">
                  <c:v>Richland does a good job communicating with residents</c:v>
                </c:pt>
                <c:pt idx="2">
                  <c:v>Richland is open to new ideas and ways of doing things</c:v>
                </c:pt>
              </c:strCache>
            </c:strRef>
          </c:cat>
          <c:val>
            <c:numRef>
              <c:f>Sheet1!$E$4:$E$6</c:f>
              <c:numCache>
                <c:formatCode>General</c:formatCode>
                <c:ptCount val="3"/>
                <c:pt idx="0">
                  <c:v>121</c:v>
                </c:pt>
                <c:pt idx="1">
                  <c:v>115</c:v>
                </c:pt>
                <c:pt idx="2">
                  <c:v>119</c:v>
                </c:pt>
              </c:numCache>
            </c:numRef>
          </c:val>
          <c:extLst>
            <c:ext xmlns:c16="http://schemas.microsoft.com/office/drawing/2014/chart" uri="{C3380CC4-5D6E-409C-BE32-E72D297353CC}">
              <c16:uniqueId val="{00000003-C811-40E9-8123-947A47F80D33}"/>
            </c:ext>
          </c:extLst>
        </c:ser>
        <c:dLbls>
          <c:dLblPos val="outEnd"/>
          <c:showLegendKey val="0"/>
          <c:showVal val="1"/>
          <c:showCatName val="0"/>
          <c:showSerName val="0"/>
          <c:showPercent val="0"/>
          <c:showBubbleSize val="0"/>
        </c:dLbls>
        <c:gapWidth val="182"/>
        <c:axId val="657139984"/>
        <c:axId val="657142064"/>
      </c:barChart>
      <c:catAx>
        <c:axId val="65713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57142064"/>
        <c:crosses val="autoZero"/>
        <c:auto val="1"/>
        <c:lblAlgn val="ctr"/>
        <c:lblOffset val="100"/>
        <c:noMultiLvlLbl val="0"/>
      </c:catAx>
      <c:valAx>
        <c:axId val="657142064"/>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57139984"/>
        <c:crosses val="autoZero"/>
        <c:crossBetween val="between"/>
      </c:valAx>
      <c:spPr>
        <a:noFill/>
        <a:ln>
          <a:noFill/>
        </a:ln>
        <a:effectLst/>
      </c:spPr>
    </c:plotArea>
    <c:legend>
      <c:legendPos val="r"/>
      <c:legendEntry>
        <c:idx val="0"/>
        <c:delete val="1"/>
      </c:legendEntry>
      <c:legendEntry>
        <c:idx val="2"/>
        <c:delete val="1"/>
      </c:legendEntry>
      <c:layout>
        <c:manualLayout>
          <c:xMode val="edge"/>
          <c:yMode val="edge"/>
          <c:x val="0.30985648866933141"/>
          <c:y val="0.91991174789116414"/>
          <c:w val="0.30735017284696298"/>
          <c:h val="8.008825210883582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dirty="0"/>
              <a:t>As an employee of Richland, please indicate the extent to which you agree with the following statements (Strongly + Somewhat</a:t>
            </a:r>
            <a:r>
              <a:rPr lang="en-US" sz="2400" baseline="0" dirty="0"/>
              <a:t> Agree)</a:t>
            </a:r>
            <a:endParaRPr lang="en-US" sz="2400" dirty="0"/>
          </a:p>
        </c:rich>
      </c:tx>
      <c:layout>
        <c:manualLayout>
          <c:xMode val="edge"/>
          <c:yMode val="edge"/>
          <c:x val="0.14260458784917893"/>
          <c:y val="1.483499777892215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972761914520611"/>
          <c:y val="0.16655463934935605"/>
          <c:w val="0.51004425395793518"/>
          <c:h val="0.73580270687813243"/>
        </c:manualLayout>
      </c:layout>
      <c:barChart>
        <c:barDir val="bar"/>
        <c:grouping val="clustered"/>
        <c:varyColors val="0"/>
        <c:ser>
          <c:idx val="0"/>
          <c:order val="0"/>
          <c:tx>
            <c:strRef>
              <c:f>'Question 8'!$B$3</c:f>
              <c:strCache>
                <c:ptCount val="1"/>
                <c:pt idx="0">
                  <c:v>Strongly+Somewhat agree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1.0772545920733742E-3"/>
                  <c:y val="-7.77062335538846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48-4388-BA1E-67E1AEB9F6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8'!$A$4:$A$6</c:f>
              <c:strCache>
                <c:ptCount val="3"/>
                <c:pt idx="0">
                  <c:v>I would apply to this position again</c:v>
                </c:pt>
                <c:pt idx="1">
                  <c:v>I am likely to stay with Richland for another year</c:v>
                </c:pt>
                <c:pt idx="2">
                  <c:v>I would recommend working at Richland to friends</c:v>
                </c:pt>
              </c:strCache>
            </c:strRef>
          </c:cat>
          <c:val>
            <c:numRef>
              <c:f>'Question 8'!$B$4:$B$6</c:f>
              <c:numCache>
                <c:formatCode>0.00%</c:formatCode>
                <c:ptCount val="3"/>
                <c:pt idx="0">
                  <c:v>0.85770000000000002</c:v>
                </c:pt>
                <c:pt idx="1">
                  <c:v>0.88390000000000002</c:v>
                </c:pt>
                <c:pt idx="2">
                  <c:v>0.82779999999999998</c:v>
                </c:pt>
              </c:numCache>
            </c:numRef>
          </c:val>
          <c:extLst>
            <c:ext xmlns:c16="http://schemas.microsoft.com/office/drawing/2014/chart" uri="{C3380CC4-5D6E-409C-BE32-E72D297353CC}">
              <c16:uniqueId val="{00000000-DE48-4388-BA1E-67E1AEB9F6D6}"/>
            </c:ext>
          </c:extLst>
        </c:ser>
        <c:dLbls>
          <c:showLegendKey val="0"/>
          <c:showVal val="0"/>
          <c:showCatName val="0"/>
          <c:showSerName val="0"/>
          <c:showPercent val="0"/>
          <c:showBubbleSize val="0"/>
        </c:dLbls>
        <c:gapWidth val="100"/>
        <c:axId val="780900008"/>
        <c:axId val="780899352"/>
        <c:extLst>
          <c:ext xmlns:c15="http://schemas.microsoft.com/office/drawing/2012/chart" uri="{02D57815-91ED-43cb-92C2-25804820EDAC}">
            <c15:filteredBarSeries>
              <c15:ser>
                <c:idx val="1"/>
                <c:order val="1"/>
                <c:tx>
                  <c:strRef>
                    <c:extLst>
                      <c:ext uri="{02D57815-91ED-43cb-92C2-25804820EDAC}">
                        <c15:formulaRef>
                          <c15:sqref>'Question 8'!$C$3</c15:sqref>
                        </c15:formulaRef>
                      </c:ext>
                    </c:extLst>
                    <c:strCache>
                      <c:ptCount val="1"/>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c:ex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c:ext uri="{02D57815-91ED-43cb-92C2-25804820EDAC}">
                        <c15:formulaRef>
                          <c15:sqref>'Question 8'!$C$4:$C$6</c15:sqref>
                        </c15:formulaRef>
                      </c:ext>
                    </c:extLst>
                    <c:numCache>
                      <c:formatCode>General</c:formatCode>
                      <c:ptCount val="3"/>
                      <c:pt idx="0">
                        <c:v>229</c:v>
                      </c:pt>
                      <c:pt idx="1">
                        <c:v>236</c:v>
                      </c:pt>
                      <c:pt idx="2">
                        <c:v>221</c:v>
                      </c:pt>
                    </c:numCache>
                  </c:numRef>
                </c:val>
                <c:extLst>
                  <c:ext xmlns:c16="http://schemas.microsoft.com/office/drawing/2014/chart" uri="{C3380CC4-5D6E-409C-BE32-E72D297353CC}">
                    <c16:uniqueId val="{00000001-DE48-4388-BA1E-67E1AEB9F6D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'Question 8'!$D$3</c15:sqref>
                        </c15:formulaRef>
                      </c:ext>
                    </c:extLst>
                    <c:strCache>
                      <c:ptCount val="1"/>
                      <c:pt idx="0">
                        <c:v>Strongly agree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8'!$D$4:$D$6</c15:sqref>
                        </c15:formulaRef>
                      </c:ext>
                    </c:extLst>
                    <c:numCache>
                      <c:formatCode>0.00%</c:formatCode>
                      <c:ptCount val="3"/>
                      <c:pt idx="0">
                        <c:v>0.71160000000000001</c:v>
                      </c:pt>
                      <c:pt idx="1">
                        <c:v>0.76780000000000004</c:v>
                      </c:pt>
                      <c:pt idx="2">
                        <c:v>0.63300000000000001</c:v>
                      </c:pt>
                    </c:numCache>
                  </c:numRef>
                </c:val>
                <c:extLst xmlns:c15="http://schemas.microsoft.com/office/drawing/2012/chart">
                  <c:ext xmlns:c16="http://schemas.microsoft.com/office/drawing/2014/chart" uri="{C3380CC4-5D6E-409C-BE32-E72D297353CC}">
                    <c16:uniqueId val="{00000002-DE48-4388-BA1E-67E1AEB9F6D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'Question 8'!$E$3</c15:sqref>
                        </c15:formulaRef>
                      </c:ext>
                    </c:extLst>
                    <c:strCache>
                      <c:ptCount val="1"/>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8'!$E$4:$E$6</c15:sqref>
                        </c15:formulaRef>
                      </c:ext>
                    </c:extLst>
                    <c:numCache>
                      <c:formatCode>General</c:formatCode>
                      <c:ptCount val="3"/>
                      <c:pt idx="0">
                        <c:v>190</c:v>
                      </c:pt>
                      <c:pt idx="1">
                        <c:v>205</c:v>
                      </c:pt>
                      <c:pt idx="2">
                        <c:v>169</c:v>
                      </c:pt>
                    </c:numCache>
                  </c:numRef>
                </c:val>
                <c:extLst xmlns:c15="http://schemas.microsoft.com/office/drawing/2012/chart">
                  <c:ext xmlns:c16="http://schemas.microsoft.com/office/drawing/2014/chart" uri="{C3380CC4-5D6E-409C-BE32-E72D297353CC}">
                    <c16:uniqueId val="{00000003-DE48-4388-BA1E-67E1AEB9F6D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'Question 8'!$F$3</c15:sqref>
                        </c15:formulaRef>
                      </c:ext>
                    </c:extLst>
                    <c:strCache>
                      <c:ptCount val="1"/>
                      <c:pt idx="0">
                        <c:v>Somewhat agree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8'!$F$4:$F$6</c15:sqref>
                        </c15:formulaRef>
                      </c:ext>
                    </c:extLst>
                    <c:numCache>
                      <c:formatCode>0.00%</c:formatCode>
                      <c:ptCount val="3"/>
                      <c:pt idx="0">
                        <c:v>0.14610000000000001</c:v>
                      </c:pt>
                      <c:pt idx="1">
                        <c:v>0.11609999999999999</c:v>
                      </c:pt>
                      <c:pt idx="2">
                        <c:v>0.1948</c:v>
                      </c:pt>
                    </c:numCache>
                  </c:numRef>
                </c:val>
                <c:extLst xmlns:c15="http://schemas.microsoft.com/office/drawing/2012/chart">
                  <c:ext xmlns:c16="http://schemas.microsoft.com/office/drawing/2014/chart" uri="{C3380CC4-5D6E-409C-BE32-E72D297353CC}">
                    <c16:uniqueId val="{00000004-DE48-4388-BA1E-67E1AEB9F6D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'Question 8'!$G$3</c15:sqref>
                        </c15:formulaRef>
                      </c:ext>
                    </c:extLst>
                    <c:strCache>
                      <c:ptCount val="1"/>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8'!$G$4:$G$6</c15:sqref>
                        </c15:formulaRef>
                      </c:ext>
                    </c:extLst>
                    <c:numCache>
                      <c:formatCode>General</c:formatCode>
                      <c:ptCount val="3"/>
                      <c:pt idx="0">
                        <c:v>39</c:v>
                      </c:pt>
                      <c:pt idx="1">
                        <c:v>31</c:v>
                      </c:pt>
                      <c:pt idx="2">
                        <c:v>52</c:v>
                      </c:pt>
                    </c:numCache>
                  </c:numRef>
                </c:val>
                <c:extLst xmlns:c15="http://schemas.microsoft.com/office/drawing/2012/chart">
                  <c:ext xmlns:c16="http://schemas.microsoft.com/office/drawing/2014/chart" uri="{C3380CC4-5D6E-409C-BE32-E72D297353CC}">
                    <c16:uniqueId val="{00000005-DE48-4388-BA1E-67E1AEB9F6D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'Question 8'!$H$3</c15:sqref>
                        </c15:formulaRef>
                      </c:ext>
                    </c:extLst>
                    <c:strCache>
                      <c:ptCount val="1"/>
                      <c:pt idx="0">
                        <c:v>Neither agree nor disagree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8'!$H$4:$H$6</c15:sqref>
                        </c15:formulaRef>
                      </c:ext>
                    </c:extLst>
                    <c:numCache>
                      <c:formatCode>0.00%</c:formatCode>
                      <c:ptCount val="3"/>
                      <c:pt idx="0">
                        <c:v>8.2400000000000001E-2</c:v>
                      </c:pt>
                      <c:pt idx="1">
                        <c:v>6.3700000000000007E-2</c:v>
                      </c:pt>
                      <c:pt idx="2">
                        <c:v>7.8700000000000006E-2</c:v>
                      </c:pt>
                    </c:numCache>
                  </c:numRef>
                </c:val>
                <c:extLst xmlns:c15="http://schemas.microsoft.com/office/drawing/2012/chart">
                  <c:ext xmlns:c16="http://schemas.microsoft.com/office/drawing/2014/chart" uri="{C3380CC4-5D6E-409C-BE32-E72D297353CC}">
                    <c16:uniqueId val="{00000006-DE48-4388-BA1E-67E1AEB9F6D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'Question 8'!$I$3</c15:sqref>
                        </c15:formulaRef>
                      </c:ext>
                    </c:extLst>
                    <c:strCache>
                      <c:ptCount val="1"/>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8'!$I$4:$I$6</c15:sqref>
                        </c15:formulaRef>
                      </c:ext>
                    </c:extLst>
                    <c:numCache>
                      <c:formatCode>General</c:formatCode>
                      <c:ptCount val="3"/>
                      <c:pt idx="0">
                        <c:v>22</c:v>
                      </c:pt>
                      <c:pt idx="1">
                        <c:v>17</c:v>
                      </c:pt>
                      <c:pt idx="2">
                        <c:v>21</c:v>
                      </c:pt>
                    </c:numCache>
                  </c:numRef>
                </c:val>
                <c:extLst xmlns:c15="http://schemas.microsoft.com/office/drawing/2012/chart">
                  <c:ext xmlns:c16="http://schemas.microsoft.com/office/drawing/2014/chart" uri="{C3380CC4-5D6E-409C-BE32-E72D297353CC}">
                    <c16:uniqueId val="{00000007-DE48-4388-BA1E-67E1AEB9F6D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'Question 8'!$J$3</c15:sqref>
                        </c15:formulaRef>
                      </c:ext>
                    </c:extLst>
                    <c:strCache>
                      <c:ptCount val="1"/>
                      <c:pt idx="0">
                        <c:v>Somewhat disagree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8'!$J$4:$J$6</c15:sqref>
                        </c15:formulaRef>
                      </c:ext>
                    </c:extLst>
                    <c:numCache>
                      <c:formatCode>0.00%</c:formatCode>
                      <c:ptCount val="3"/>
                      <c:pt idx="0">
                        <c:v>3.7499999999999999E-2</c:v>
                      </c:pt>
                      <c:pt idx="1">
                        <c:v>3.3700000000000001E-2</c:v>
                      </c:pt>
                      <c:pt idx="2">
                        <c:v>5.2400000000000002E-2</c:v>
                      </c:pt>
                    </c:numCache>
                  </c:numRef>
                </c:val>
                <c:extLst xmlns:c15="http://schemas.microsoft.com/office/drawing/2012/chart">
                  <c:ext xmlns:c16="http://schemas.microsoft.com/office/drawing/2014/chart" uri="{C3380CC4-5D6E-409C-BE32-E72D297353CC}">
                    <c16:uniqueId val="{00000008-DE48-4388-BA1E-67E1AEB9F6D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'Question 8'!$K$3</c15:sqref>
                        </c15:formulaRef>
                      </c:ext>
                    </c:extLst>
                    <c:strCache>
                      <c:ptCount val="1"/>
                    </c:strCache>
                  </c:strRef>
                </c:tx>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8'!$K$4:$K$6</c15:sqref>
                        </c15:formulaRef>
                      </c:ext>
                    </c:extLst>
                    <c:numCache>
                      <c:formatCode>General</c:formatCode>
                      <c:ptCount val="3"/>
                      <c:pt idx="0">
                        <c:v>10</c:v>
                      </c:pt>
                      <c:pt idx="1">
                        <c:v>9</c:v>
                      </c:pt>
                      <c:pt idx="2">
                        <c:v>14</c:v>
                      </c:pt>
                    </c:numCache>
                  </c:numRef>
                </c:val>
                <c:extLst xmlns:c15="http://schemas.microsoft.com/office/drawing/2012/chart">
                  <c:ext xmlns:c16="http://schemas.microsoft.com/office/drawing/2014/chart" uri="{C3380CC4-5D6E-409C-BE32-E72D297353CC}">
                    <c16:uniqueId val="{00000009-DE48-4388-BA1E-67E1AEB9F6D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'Question 8'!$L$3</c15:sqref>
                        </c15:formulaRef>
                      </c:ext>
                    </c:extLst>
                    <c:strCache>
                      <c:ptCount val="1"/>
                      <c:pt idx="0">
                        <c:v>Strongly disagree</c:v>
                      </c:pt>
                    </c:strCache>
                  </c:strRef>
                </c:tx>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8'!$L$4:$L$6</c15:sqref>
                        </c15:formulaRef>
                      </c:ext>
                    </c:extLst>
                    <c:numCache>
                      <c:formatCode>0.00%</c:formatCode>
                      <c:ptCount val="3"/>
                      <c:pt idx="0">
                        <c:v>2.2499999999999999E-2</c:v>
                      </c:pt>
                      <c:pt idx="1">
                        <c:v>1.8700000000000001E-2</c:v>
                      </c:pt>
                      <c:pt idx="2">
                        <c:v>4.1200000000000001E-2</c:v>
                      </c:pt>
                    </c:numCache>
                  </c:numRef>
                </c:val>
                <c:extLst xmlns:c15="http://schemas.microsoft.com/office/drawing/2012/chart">
                  <c:ext xmlns:c16="http://schemas.microsoft.com/office/drawing/2014/chart" uri="{C3380CC4-5D6E-409C-BE32-E72D297353CC}">
                    <c16:uniqueId val="{0000000A-DE48-4388-BA1E-67E1AEB9F6D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'Question 8'!$M$3</c15:sqref>
                        </c15:formulaRef>
                      </c:ext>
                    </c:extLst>
                    <c:strCache>
                      <c:ptCount val="1"/>
                    </c:strCache>
                  </c:strRef>
                </c:tx>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extLst xmlns:c15="http://schemas.microsoft.com/office/drawing/2012/chart">
                      <c:ext xmlns:c15="http://schemas.microsoft.com/office/drawing/2012/chart" uri="{02D57815-91ED-43cb-92C2-25804820EDAC}">
                        <c15:formulaRef>
                          <c15:sqref>'Question 8'!$A$4:$A$6</c15:sqref>
                        </c15:formulaRef>
                      </c:ext>
                    </c:extLst>
                    <c:strCache>
                      <c:ptCount val="3"/>
                      <c:pt idx="0">
                        <c:v>I would apply to this position again</c:v>
                      </c:pt>
                      <c:pt idx="1">
                        <c:v>I am likely to stay with Richland for another year</c:v>
                      </c:pt>
                      <c:pt idx="2">
                        <c:v>I would recommend working at Richland to friends</c:v>
                      </c:pt>
                    </c:strCache>
                  </c:strRef>
                </c:cat>
                <c:val>
                  <c:numRef>
                    <c:extLst xmlns:c15="http://schemas.microsoft.com/office/drawing/2012/chart">
                      <c:ext xmlns:c15="http://schemas.microsoft.com/office/drawing/2012/chart" uri="{02D57815-91ED-43cb-92C2-25804820EDAC}">
                        <c15:formulaRef>
                          <c15:sqref>'Question 8'!$M$4:$M$6</c15:sqref>
                        </c15:formulaRef>
                      </c:ext>
                    </c:extLst>
                    <c:numCache>
                      <c:formatCode>General</c:formatCode>
                      <c:ptCount val="3"/>
                      <c:pt idx="0">
                        <c:v>6</c:v>
                      </c:pt>
                      <c:pt idx="1">
                        <c:v>5</c:v>
                      </c:pt>
                      <c:pt idx="2">
                        <c:v>11</c:v>
                      </c:pt>
                    </c:numCache>
                  </c:numRef>
                </c:val>
                <c:extLst xmlns:c15="http://schemas.microsoft.com/office/drawing/2012/chart">
                  <c:ext xmlns:c16="http://schemas.microsoft.com/office/drawing/2014/chart" uri="{C3380CC4-5D6E-409C-BE32-E72D297353CC}">
                    <c16:uniqueId val="{0000000B-DE48-4388-BA1E-67E1AEB9F6D6}"/>
                  </c:ext>
                </c:extLst>
              </c15:ser>
            </c15:filteredBarSeries>
          </c:ext>
        </c:extLst>
      </c:barChart>
      <c:catAx>
        <c:axId val="7809000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0899352"/>
        <c:crosses val="autoZero"/>
        <c:auto val="1"/>
        <c:lblAlgn val="ctr"/>
        <c:lblOffset val="100"/>
        <c:noMultiLvlLbl val="0"/>
      </c:catAx>
      <c:valAx>
        <c:axId val="780899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0900008"/>
        <c:crosses val="autoZero"/>
        <c:crossBetween val="between"/>
      </c:valAx>
      <c:spPr>
        <a:noFill/>
        <a:ln>
          <a:noFill/>
        </a:ln>
        <a:effectLst/>
      </c:spPr>
    </c:plotArea>
    <c:legend>
      <c:legendPos val="b"/>
      <c:layout>
        <c:manualLayout>
          <c:xMode val="edge"/>
          <c:yMode val="edge"/>
          <c:x val="0.11815981504471709"/>
          <c:y val="0.91789124901275065"/>
          <c:w val="0.27460678510925396"/>
          <c:h val="5.330216475824923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92606-AE9D-4228-B704-50B31B182CC8}"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29CB6-FD63-4425-8B2C-30C3ABC2E970}" type="slidenum">
              <a:rPr lang="en-US" smtClean="0"/>
              <a:t>‹#›</a:t>
            </a:fld>
            <a:endParaRPr lang="en-US"/>
          </a:p>
        </p:txBody>
      </p:sp>
    </p:spTree>
    <p:extLst>
      <p:ext uri="{BB962C8B-B14F-4D97-AF65-F5344CB8AC3E}">
        <p14:creationId xmlns:p14="http://schemas.microsoft.com/office/powerpoint/2010/main" val="25108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response rate, 267/591</a:t>
            </a:r>
          </a:p>
        </p:txBody>
      </p:sp>
      <p:sp>
        <p:nvSpPr>
          <p:cNvPr id="4" name="Slide Number Placeholder 3"/>
          <p:cNvSpPr>
            <a:spLocks noGrp="1"/>
          </p:cNvSpPr>
          <p:nvPr>
            <p:ph type="sldNum" sz="quarter" idx="5"/>
          </p:nvPr>
        </p:nvSpPr>
        <p:spPr/>
        <p:txBody>
          <a:bodyPr/>
          <a:lstStyle/>
          <a:p>
            <a:fld id="{EDF29CB6-FD63-4425-8B2C-30C3ABC2E970}" type="slidenum">
              <a:rPr lang="en-US" smtClean="0"/>
              <a:t>4</a:t>
            </a:fld>
            <a:endParaRPr lang="en-US"/>
          </a:p>
        </p:txBody>
      </p:sp>
    </p:spTree>
    <p:extLst>
      <p:ext uri="{BB962C8B-B14F-4D97-AF65-F5344CB8AC3E}">
        <p14:creationId xmlns:p14="http://schemas.microsoft.com/office/powerpoint/2010/main" val="60488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CB6-FD63-4425-8B2C-30C3ABC2E970}" type="slidenum">
              <a:rPr lang="en-US" smtClean="0"/>
              <a:t>5</a:t>
            </a:fld>
            <a:endParaRPr lang="en-US"/>
          </a:p>
        </p:txBody>
      </p:sp>
    </p:spTree>
    <p:extLst>
      <p:ext uri="{BB962C8B-B14F-4D97-AF65-F5344CB8AC3E}">
        <p14:creationId xmlns:p14="http://schemas.microsoft.com/office/powerpoint/2010/main" val="143354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service is split into several areas:  utility billing, interactions between departments, and general interactions with the public.  Additionally, more staff in the police department came up several times.  Utilities and utility billing, public works (specifically snow removal) and infrastructure.</a:t>
            </a:r>
          </a:p>
        </p:txBody>
      </p:sp>
      <p:sp>
        <p:nvSpPr>
          <p:cNvPr id="4" name="Slide Number Placeholder 3"/>
          <p:cNvSpPr>
            <a:spLocks noGrp="1"/>
          </p:cNvSpPr>
          <p:nvPr>
            <p:ph type="sldNum" sz="quarter" idx="5"/>
          </p:nvPr>
        </p:nvSpPr>
        <p:spPr/>
        <p:txBody>
          <a:bodyPr/>
          <a:lstStyle/>
          <a:p>
            <a:fld id="{EDF29CB6-FD63-4425-8B2C-30C3ABC2E970}" type="slidenum">
              <a:rPr lang="en-US" smtClean="0"/>
              <a:t>6</a:t>
            </a:fld>
            <a:endParaRPr lang="en-US"/>
          </a:p>
        </p:txBody>
      </p:sp>
    </p:spTree>
    <p:extLst>
      <p:ext uri="{BB962C8B-B14F-4D97-AF65-F5344CB8AC3E}">
        <p14:creationId xmlns:p14="http://schemas.microsoft.com/office/powerpoint/2010/main" val="244802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safety; general staffing (more staff, COLA, </a:t>
            </a:r>
            <a:r>
              <a:rPr lang="en-US" dirty="0" err="1"/>
              <a:t>etc</a:t>
            </a:r>
            <a:r>
              <a:rPr lang="en-US" dirty="0"/>
              <a:t>), mental health, affordable housing, homelessness</a:t>
            </a:r>
          </a:p>
        </p:txBody>
      </p:sp>
      <p:sp>
        <p:nvSpPr>
          <p:cNvPr id="4" name="Slide Number Placeholder 3"/>
          <p:cNvSpPr>
            <a:spLocks noGrp="1"/>
          </p:cNvSpPr>
          <p:nvPr>
            <p:ph type="sldNum" sz="quarter" idx="5"/>
          </p:nvPr>
        </p:nvSpPr>
        <p:spPr/>
        <p:txBody>
          <a:bodyPr/>
          <a:lstStyle/>
          <a:p>
            <a:fld id="{EDF29CB6-FD63-4425-8B2C-30C3ABC2E970}" type="slidenum">
              <a:rPr lang="en-US" smtClean="0"/>
              <a:t>8</a:t>
            </a:fld>
            <a:endParaRPr lang="en-US"/>
          </a:p>
        </p:txBody>
      </p:sp>
    </p:spTree>
    <p:extLst>
      <p:ext uri="{BB962C8B-B14F-4D97-AF65-F5344CB8AC3E}">
        <p14:creationId xmlns:p14="http://schemas.microsoft.com/office/powerpoint/2010/main" val="91882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F29CB6-FD63-4425-8B2C-30C3ABC2E970}" type="slidenum">
              <a:rPr lang="en-US" smtClean="0"/>
              <a:t>11</a:t>
            </a:fld>
            <a:endParaRPr lang="en-US"/>
          </a:p>
        </p:txBody>
      </p:sp>
    </p:spTree>
    <p:extLst>
      <p:ext uri="{BB962C8B-B14F-4D97-AF65-F5344CB8AC3E}">
        <p14:creationId xmlns:p14="http://schemas.microsoft.com/office/powerpoint/2010/main" val="30771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said no, 16 neutral, 187 yes</a:t>
            </a:r>
          </a:p>
        </p:txBody>
      </p:sp>
      <p:sp>
        <p:nvSpPr>
          <p:cNvPr id="4" name="Slide Number Placeholder 3"/>
          <p:cNvSpPr>
            <a:spLocks noGrp="1"/>
          </p:cNvSpPr>
          <p:nvPr>
            <p:ph type="sldNum" sz="quarter" idx="5"/>
          </p:nvPr>
        </p:nvSpPr>
        <p:spPr/>
        <p:txBody>
          <a:bodyPr/>
          <a:lstStyle/>
          <a:p>
            <a:fld id="{EDF29CB6-FD63-4425-8B2C-30C3ABC2E970}" type="slidenum">
              <a:rPr lang="en-US" smtClean="0"/>
              <a:t>13</a:t>
            </a:fld>
            <a:endParaRPr lang="en-US"/>
          </a:p>
        </p:txBody>
      </p:sp>
    </p:spTree>
    <p:extLst>
      <p:ext uri="{BB962C8B-B14F-4D97-AF65-F5344CB8AC3E}">
        <p14:creationId xmlns:p14="http://schemas.microsoft.com/office/powerpoint/2010/main" val="379055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Staffing issues noted that are more appropriate for internal use.  Otherwise, results similar to focus groups</a:t>
            </a:r>
          </a:p>
        </p:txBody>
      </p:sp>
      <p:sp>
        <p:nvSpPr>
          <p:cNvPr id="4" name="Slide Number Placeholder 3"/>
          <p:cNvSpPr>
            <a:spLocks noGrp="1"/>
          </p:cNvSpPr>
          <p:nvPr>
            <p:ph type="sldNum" sz="quarter" idx="5"/>
          </p:nvPr>
        </p:nvSpPr>
        <p:spPr/>
        <p:txBody>
          <a:bodyPr/>
          <a:lstStyle/>
          <a:p>
            <a:fld id="{EDF29CB6-FD63-4425-8B2C-30C3ABC2E970}" type="slidenum">
              <a:rPr lang="en-US" smtClean="0"/>
              <a:t>14</a:t>
            </a:fld>
            <a:endParaRPr lang="en-US"/>
          </a:p>
        </p:txBody>
      </p:sp>
    </p:spTree>
    <p:extLst>
      <p:ext uri="{BB962C8B-B14F-4D97-AF65-F5344CB8AC3E}">
        <p14:creationId xmlns:p14="http://schemas.microsoft.com/office/powerpoint/2010/main" val="296942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F79EE-67C3-45FF-B701-A24615491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BEDA97-0318-4DEE-B01C-273601675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52562C-84AA-4705-A3F9-9F3C72D8B5F2}"/>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D9FDCA58-9310-4CB6-B878-54524116B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0848D-6AD9-4BC6-AFA1-D18B0E7B3E16}"/>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219654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47ED-B070-4F61-86F8-EC1F93E6A4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A8405A-D054-403C-A3AC-A44C974721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7FA9A-74F0-43B3-8E19-647C16BD1243}"/>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37766B60-8D6F-419F-BA37-5503D8B5B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74BC9-3FEF-409B-9B87-F05BC4CC939A}"/>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327345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3351F-0F50-4FB5-8A72-F2E70261C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C0748-AB8B-493A-BC61-3FC9ADA5E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D1C2B-6E9B-48FA-9A51-E5BEFF86A225}"/>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365B499F-8B4B-40A2-971B-4A625BB8B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AE049-A4E1-446B-BA3C-239D41FB1993}"/>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103571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8D32-BDCA-4FAA-83EC-E9324F6E6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28B1A-BF6F-425F-AA5C-222ED6FFF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6749F-5E28-4914-8582-8BBB51A3760C}"/>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C56475FD-BC97-470B-866A-BF90F76ED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9239C-9A0A-4C9D-88D3-D9A94DFB48B0}"/>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318858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390D-63B9-4C1D-8251-E72E88583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999E3-A96B-42AA-9BB7-0561C4283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035C4-810D-4F1A-B2B9-985065CC3A8A}"/>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262DD31C-270F-4042-A385-A171E9460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5048D-D110-474E-9BC6-CE47B0DD4B8C}"/>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364589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7CED-237F-460B-8C85-4B551514EC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E6CB7D-631F-41C4-A1E0-FC97CF8349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027A2-0786-402E-90F5-039D8D404C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4A220F-F059-47EC-877E-0009564C4510}"/>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6" name="Footer Placeholder 5">
            <a:extLst>
              <a:ext uri="{FF2B5EF4-FFF2-40B4-BE49-F238E27FC236}">
                <a16:creationId xmlns:a16="http://schemas.microsoft.com/office/drawing/2014/main" id="{191C94B2-9196-41FE-AE4F-7D3C23202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E93A3-45B1-442E-BB7C-EB0319BFC337}"/>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44789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34F5-B095-4792-954D-14CC6D7D4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E91C1-9E59-490D-9A0D-F2FCE684F1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C4B2AB-AB15-42DB-9E14-97C2EA4C5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8A00-D3D4-4BA9-BB19-111D4B290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0EF7F-8059-4444-A107-14DD998151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48077-87C8-42D3-AB4F-51E71802A9E7}"/>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8" name="Footer Placeholder 7">
            <a:extLst>
              <a:ext uri="{FF2B5EF4-FFF2-40B4-BE49-F238E27FC236}">
                <a16:creationId xmlns:a16="http://schemas.microsoft.com/office/drawing/2014/main" id="{9006C9F9-931B-4931-B67A-54DF803AB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38586C-3EDB-4B7F-83AD-0DC17179402D}"/>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267593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2701-E95F-4EED-90D8-30E8C1DA4E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9CBBA-C2AC-46E9-9900-E1C199EAC365}"/>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4" name="Footer Placeholder 3">
            <a:extLst>
              <a:ext uri="{FF2B5EF4-FFF2-40B4-BE49-F238E27FC236}">
                <a16:creationId xmlns:a16="http://schemas.microsoft.com/office/drawing/2014/main" id="{D11176CD-010B-4AE3-8271-4A718B6EA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5DF759-6808-4757-8879-C490A7625BC6}"/>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424368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B5C08-CC33-4397-B1F7-B8EC7BD111F1}"/>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3" name="Footer Placeholder 2">
            <a:extLst>
              <a:ext uri="{FF2B5EF4-FFF2-40B4-BE49-F238E27FC236}">
                <a16:creationId xmlns:a16="http://schemas.microsoft.com/office/drawing/2014/main" id="{87324A3E-DD51-46B3-A033-238627FD55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D0DAE-98A3-4947-B93B-258E3E228C03}"/>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79106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2916-63CA-4AA2-955D-B1A5DE39C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F52AF4-DCE0-4DE6-B3D6-678D6F94F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45A44-AE1B-464A-94AF-0493541A0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8D64B-ADA8-49AE-B0FC-0358FC78948B}"/>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6" name="Footer Placeholder 5">
            <a:extLst>
              <a:ext uri="{FF2B5EF4-FFF2-40B4-BE49-F238E27FC236}">
                <a16:creationId xmlns:a16="http://schemas.microsoft.com/office/drawing/2014/main" id="{1A438753-812A-490F-BA51-055A38479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1B2C5-578F-4F7A-B54D-C9E9D5AE259C}"/>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174558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173C-AF69-4FBA-A4BF-F286347BE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7CF46-AD68-4839-B816-5ED4897554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7C3517-F4AD-4DF5-817D-A6B798405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7F5A1-21AD-42CF-A507-9232427EBC96}"/>
              </a:ext>
            </a:extLst>
          </p:cNvPr>
          <p:cNvSpPr>
            <a:spLocks noGrp="1"/>
          </p:cNvSpPr>
          <p:nvPr>
            <p:ph type="dt" sz="half" idx="10"/>
          </p:nvPr>
        </p:nvSpPr>
        <p:spPr/>
        <p:txBody>
          <a:bodyPr/>
          <a:lstStyle/>
          <a:p>
            <a:fld id="{8CCBF73D-C67A-4956-8833-BD00BF7F3620}" type="datetimeFigureOut">
              <a:rPr lang="en-US" smtClean="0"/>
              <a:t>8/2/2023</a:t>
            </a:fld>
            <a:endParaRPr lang="en-US"/>
          </a:p>
        </p:txBody>
      </p:sp>
      <p:sp>
        <p:nvSpPr>
          <p:cNvPr id="6" name="Footer Placeholder 5">
            <a:extLst>
              <a:ext uri="{FF2B5EF4-FFF2-40B4-BE49-F238E27FC236}">
                <a16:creationId xmlns:a16="http://schemas.microsoft.com/office/drawing/2014/main" id="{5298C5E3-951C-4A65-97CB-487DDC611C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FBC1F-C97D-4FA8-BFC5-A456C7916408}"/>
              </a:ext>
            </a:extLst>
          </p:cNvPr>
          <p:cNvSpPr>
            <a:spLocks noGrp="1"/>
          </p:cNvSpPr>
          <p:nvPr>
            <p:ph type="sldNum" sz="quarter" idx="12"/>
          </p:nvPr>
        </p:nvSpPr>
        <p:spPr/>
        <p:txBody>
          <a:bodyPr/>
          <a:lstStyle/>
          <a:p>
            <a:fld id="{71DFF608-352C-4567-AE51-AACC474A638D}" type="slidenum">
              <a:rPr lang="en-US" smtClean="0"/>
              <a:t>‹#›</a:t>
            </a:fld>
            <a:endParaRPr lang="en-US"/>
          </a:p>
        </p:txBody>
      </p:sp>
    </p:spTree>
    <p:extLst>
      <p:ext uri="{BB962C8B-B14F-4D97-AF65-F5344CB8AC3E}">
        <p14:creationId xmlns:p14="http://schemas.microsoft.com/office/powerpoint/2010/main" val="117701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916EC-DA66-40B7-874E-F27FF8D6B8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1BBB0-51B2-41E7-92B4-A3123C1AA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FD049-380D-4BE8-879F-7E99F6967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BF73D-C67A-4956-8833-BD00BF7F3620}" type="datetimeFigureOut">
              <a:rPr lang="en-US" smtClean="0"/>
              <a:t>8/2/2023</a:t>
            </a:fld>
            <a:endParaRPr lang="en-US"/>
          </a:p>
        </p:txBody>
      </p:sp>
      <p:sp>
        <p:nvSpPr>
          <p:cNvPr id="5" name="Footer Placeholder 4">
            <a:extLst>
              <a:ext uri="{FF2B5EF4-FFF2-40B4-BE49-F238E27FC236}">
                <a16:creationId xmlns:a16="http://schemas.microsoft.com/office/drawing/2014/main" id="{2B69D25E-9EA5-4739-91A4-A201AA6DA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8B2CB-A1C0-4DC3-AA4E-C1947EAD5D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FF608-352C-4567-AE51-AACC474A638D}" type="slidenum">
              <a:rPr lang="en-US" smtClean="0"/>
              <a:t>‹#›</a:t>
            </a:fld>
            <a:endParaRPr lang="en-US"/>
          </a:p>
        </p:txBody>
      </p:sp>
    </p:spTree>
    <p:extLst>
      <p:ext uri="{BB962C8B-B14F-4D97-AF65-F5344CB8AC3E}">
        <p14:creationId xmlns:p14="http://schemas.microsoft.com/office/powerpoint/2010/main" val="148250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770FEF-0073-47CC-B1E8-0045FB8038EB}"/>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Richland Stakeholder Results</a:t>
            </a:r>
          </a:p>
        </p:txBody>
      </p:sp>
      <p:sp>
        <p:nvSpPr>
          <p:cNvPr id="3" name="Subtitle 2">
            <a:extLst>
              <a:ext uri="{FF2B5EF4-FFF2-40B4-BE49-F238E27FC236}">
                <a16:creationId xmlns:a16="http://schemas.microsoft.com/office/drawing/2014/main" id="{4F43139C-857F-4C08-B774-94B1A58B2048}"/>
              </a:ext>
            </a:extLst>
          </p:cNvPr>
          <p:cNvSpPr>
            <a:spLocks noGrp="1"/>
          </p:cNvSpPr>
          <p:nvPr>
            <p:ph type="subTitle" idx="1"/>
          </p:nvPr>
        </p:nvSpPr>
        <p:spPr>
          <a:xfrm>
            <a:off x="1350682" y="4870824"/>
            <a:ext cx="10005951" cy="1458258"/>
          </a:xfrm>
        </p:spPr>
        <p:txBody>
          <a:bodyPr anchor="ctr">
            <a:normAutofit/>
          </a:bodyPr>
          <a:lstStyle/>
          <a:p>
            <a:pPr algn="l"/>
            <a:r>
              <a:rPr lang="en-US" dirty="0"/>
              <a:t>Cory Poris Plasch</a:t>
            </a:r>
          </a:p>
          <a:p>
            <a:pPr algn="l"/>
            <a:r>
              <a:rPr lang="en-US" dirty="0"/>
              <a:t>Rapp Consulting Group</a:t>
            </a:r>
          </a:p>
          <a:p>
            <a:pPr algn="l"/>
            <a:r>
              <a:rPr lang="en-US" dirty="0"/>
              <a:t>January 3, 2023</a:t>
            </a:r>
          </a:p>
        </p:txBody>
      </p:sp>
    </p:spTree>
    <p:extLst>
      <p:ext uri="{BB962C8B-B14F-4D97-AF65-F5344CB8AC3E}">
        <p14:creationId xmlns:p14="http://schemas.microsoft.com/office/powerpoint/2010/main" val="223840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4E0E992-B52B-C50D-D5C7-FEE3E1C8DD11}"/>
              </a:ext>
            </a:extLst>
          </p:cNvPr>
          <p:cNvGraphicFramePr>
            <a:graphicFrameLocks/>
          </p:cNvGraphicFramePr>
          <p:nvPr>
            <p:extLst>
              <p:ext uri="{D42A27DB-BD31-4B8C-83A1-F6EECF244321}">
                <p14:modId xmlns:p14="http://schemas.microsoft.com/office/powerpoint/2010/main" val="701593528"/>
              </p:ext>
            </p:extLst>
          </p:nvPr>
        </p:nvGraphicFramePr>
        <p:xfrm>
          <a:off x="1240971" y="0"/>
          <a:ext cx="10417629" cy="6727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91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1ECCB75-5F1A-EB4B-4CEB-6B52EC85AFD4}"/>
              </a:ext>
            </a:extLst>
          </p:cNvPr>
          <p:cNvGraphicFramePr>
            <a:graphicFrameLocks/>
          </p:cNvGraphicFramePr>
          <p:nvPr>
            <p:extLst>
              <p:ext uri="{D42A27DB-BD31-4B8C-83A1-F6EECF244321}">
                <p14:modId xmlns:p14="http://schemas.microsoft.com/office/powerpoint/2010/main" val="864769506"/>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081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6AD8F8B-70FB-E25B-C54A-3C2A1F2927A7}"/>
              </a:ext>
            </a:extLst>
          </p:cNvPr>
          <p:cNvGraphicFramePr>
            <a:graphicFrameLocks/>
          </p:cNvGraphicFramePr>
          <p:nvPr>
            <p:extLst>
              <p:ext uri="{D42A27DB-BD31-4B8C-83A1-F6EECF244321}">
                <p14:modId xmlns:p14="http://schemas.microsoft.com/office/powerpoint/2010/main" val="3971922100"/>
              </p:ext>
            </p:extLst>
          </p:nvPr>
        </p:nvGraphicFramePr>
        <p:xfrm>
          <a:off x="201386" y="244929"/>
          <a:ext cx="11789228" cy="6613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5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6853-105A-EB39-4D50-B793CC8FE518}"/>
              </a:ext>
            </a:extLst>
          </p:cNvPr>
          <p:cNvSpPr>
            <a:spLocks noGrp="1"/>
          </p:cNvSpPr>
          <p:nvPr>
            <p:ph type="title"/>
          </p:nvPr>
        </p:nvSpPr>
        <p:spPr/>
        <p:txBody>
          <a:bodyPr>
            <a:normAutofit/>
          </a:bodyPr>
          <a:lstStyle/>
          <a:p>
            <a:r>
              <a:rPr lang="en-US" sz="3600" dirty="0"/>
              <a:t>Would you recommend the City of Richland as a place to live? Why or why not?</a:t>
            </a:r>
          </a:p>
        </p:txBody>
      </p:sp>
      <p:pic>
        <p:nvPicPr>
          <p:cNvPr id="4" name="Picture 3">
            <a:extLst>
              <a:ext uri="{FF2B5EF4-FFF2-40B4-BE49-F238E27FC236}">
                <a16:creationId xmlns:a16="http://schemas.microsoft.com/office/drawing/2014/main" id="{83583294-B2F6-147B-3A8B-FF819240C66D}"/>
              </a:ext>
            </a:extLst>
          </p:cNvPr>
          <p:cNvPicPr>
            <a:picLocks noChangeAspect="1"/>
          </p:cNvPicPr>
          <p:nvPr/>
        </p:nvPicPr>
        <p:blipFill>
          <a:blip r:embed="rId3"/>
          <a:stretch>
            <a:fillRect/>
          </a:stretch>
        </p:blipFill>
        <p:spPr>
          <a:xfrm>
            <a:off x="1623388" y="1690688"/>
            <a:ext cx="8945223" cy="4267796"/>
          </a:xfrm>
          <a:prstGeom prst="rect">
            <a:avLst/>
          </a:prstGeom>
        </p:spPr>
      </p:pic>
    </p:spTree>
    <p:extLst>
      <p:ext uri="{BB962C8B-B14F-4D97-AF65-F5344CB8AC3E}">
        <p14:creationId xmlns:p14="http://schemas.microsoft.com/office/powerpoint/2010/main" val="60579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6E37-391F-379B-AF92-AA6D702AD8D3}"/>
              </a:ext>
            </a:extLst>
          </p:cNvPr>
          <p:cNvSpPr>
            <a:spLocks noGrp="1"/>
          </p:cNvSpPr>
          <p:nvPr>
            <p:ph type="title"/>
          </p:nvPr>
        </p:nvSpPr>
        <p:spPr/>
        <p:txBody>
          <a:bodyPr>
            <a:normAutofit/>
          </a:bodyPr>
          <a:lstStyle/>
          <a:p>
            <a:r>
              <a:rPr lang="en-US" sz="3600" dirty="0"/>
              <a:t>Please add any additional information you think would help to inform the strategic planning process at Richland</a:t>
            </a:r>
          </a:p>
        </p:txBody>
      </p:sp>
      <p:pic>
        <p:nvPicPr>
          <p:cNvPr id="4" name="Picture 3">
            <a:extLst>
              <a:ext uri="{FF2B5EF4-FFF2-40B4-BE49-F238E27FC236}">
                <a16:creationId xmlns:a16="http://schemas.microsoft.com/office/drawing/2014/main" id="{F6C464BB-B4E3-BD2F-8798-3740CBA87D55}"/>
              </a:ext>
            </a:extLst>
          </p:cNvPr>
          <p:cNvPicPr>
            <a:picLocks noChangeAspect="1"/>
          </p:cNvPicPr>
          <p:nvPr/>
        </p:nvPicPr>
        <p:blipFill>
          <a:blip r:embed="rId3"/>
          <a:stretch>
            <a:fillRect/>
          </a:stretch>
        </p:blipFill>
        <p:spPr>
          <a:xfrm>
            <a:off x="1575756" y="2171175"/>
            <a:ext cx="9040487" cy="4220164"/>
          </a:xfrm>
          <a:prstGeom prst="rect">
            <a:avLst/>
          </a:prstGeom>
        </p:spPr>
      </p:pic>
    </p:spTree>
    <p:extLst>
      <p:ext uri="{BB962C8B-B14F-4D97-AF65-F5344CB8AC3E}">
        <p14:creationId xmlns:p14="http://schemas.microsoft.com/office/powerpoint/2010/main" val="414060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169373-E625-4BAD-B93B-3BA93BE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CAC7F6-2339-4B49-B242-68DF8A8A8E87}"/>
              </a:ext>
            </a:extLst>
          </p:cNvPr>
          <p:cNvSpPr>
            <a:spLocks noGrp="1"/>
          </p:cNvSpPr>
          <p:nvPr>
            <p:ph type="title"/>
          </p:nvPr>
        </p:nvSpPr>
        <p:spPr>
          <a:xfrm>
            <a:off x="7699248" y="1152144"/>
            <a:ext cx="4023360" cy="2943432"/>
          </a:xfrm>
        </p:spPr>
        <p:txBody>
          <a:bodyPr vert="horz" lIns="91440" tIns="45720" rIns="91440" bIns="45720" rtlCol="0" anchor="b">
            <a:normAutofit/>
          </a:bodyPr>
          <a:lstStyle/>
          <a:p>
            <a:r>
              <a:rPr lang="en-US" sz="5600"/>
              <a:t>Questions?</a:t>
            </a:r>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4B5C670D-DE20-245C-9920-1962A948AEF5}"/>
              </a:ext>
            </a:extLst>
          </p:cNvPr>
          <p:cNvPicPr>
            <a:picLocks noChangeAspect="1"/>
          </p:cNvPicPr>
          <p:nvPr/>
        </p:nvPicPr>
        <p:blipFill rotWithShape="1">
          <a:blip r:embed="rId2"/>
          <a:srcRect l="38157" r="3208"/>
          <a:stretch/>
        </p:blipFill>
        <p:spPr>
          <a:xfrm>
            <a:off x="604064" y="10"/>
            <a:ext cx="6701991" cy="6857990"/>
          </a:xfrm>
          <a:prstGeom prst="rect">
            <a:avLst/>
          </a:prstGeom>
        </p:spPr>
      </p:pic>
      <p:grpSp>
        <p:nvGrpSpPr>
          <p:cNvPr id="15" name="Group 14">
            <a:extLst>
              <a:ext uri="{FF2B5EF4-FFF2-40B4-BE49-F238E27FC236}">
                <a16:creationId xmlns:a16="http://schemas.microsoft.com/office/drawing/2014/main" id="{2DF00571-E53F-4406-874C-D5333B3E84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6" name="Rectangle 64">
              <a:extLst>
                <a:ext uri="{FF2B5EF4-FFF2-40B4-BE49-F238E27FC236}">
                  <a16:creationId xmlns:a16="http://schemas.microsoft.com/office/drawing/2014/main" id="{805A8E07-08A3-48C5-A937-BA5C099EB6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D95D223-D0F4-4A5A-A97F-904E11575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234CFCF-E56D-4C71-AEA5-41C17CD2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4EE72264-410F-4071-B6A9-A94E1050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8730288-0A00-4A97-8CE6-E7DFE81E3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EDA3E11-9FAA-4CBF-9FC7-A75068E7B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327A321-A57A-4019-AC19-30C3FEDE08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B013C8-DE8B-4D46-A566-8925FF2A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D70623DD-9665-463E-9FF2-E11E76764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F230DD2-4D19-4039-A31E-475B24712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A0DE572C-1F7E-41DF-B316-6D79DD003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5E93974-7575-4E1C-BB69-30CDE7C14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B02B977-55BB-4684-B6DC-50B49F26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B8A7D2FD-4604-411A-8446-AAD738B9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FC67E06-3570-4522-8495-454D7C87E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E6A1839D-1BE9-41CB-B29B-AF529145D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20C714F7-E8CA-484B-8A29-E3194EC7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4E21E71-D285-4AED-AA11-100533981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13568E8F-C4DD-4452-A8BE-CDC9A4FE4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6ABD5AB-B13C-4AA9-9066-E872473A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89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A1EDC4-F311-4BD2-A887-3C88673D8E1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Thank you!</a:t>
            </a:r>
          </a:p>
        </p:txBody>
      </p:sp>
      <p:sp>
        <p:nvSpPr>
          <p:cNvPr id="3" name="Text Placeholder 2">
            <a:extLst>
              <a:ext uri="{FF2B5EF4-FFF2-40B4-BE49-F238E27FC236}">
                <a16:creationId xmlns:a16="http://schemas.microsoft.com/office/drawing/2014/main" id="{D02EAC15-CB3E-43CD-B931-383E0342B588}"/>
              </a:ext>
            </a:extLst>
          </p:cNvPr>
          <p:cNvSpPr>
            <a:spLocks noGrp="1"/>
          </p:cNvSpPr>
          <p:nvPr>
            <p:ph type="body" idx="1"/>
          </p:nvPr>
        </p:nvSpPr>
        <p:spPr>
          <a:xfrm>
            <a:off x="8033047" y="4870824"/>
            <a:ext cx="3323586" cy="1458258"/>
          </a:xfrm>
        </p:spPr>
        <p:txBody>
          <a:bodyPr vert="horz" lIns="91440" tIns="45720" rIns="91440" bIns="45720" rtlCol="0" anchor="ctr">
            <a:normAutofit/>
          </a:bodyPr>
          <a:lstStyle/>
          <a:p>
            <a:r>
              <a:rPr lang="en-US" sz="2400" kern="1200">
                <a:solidFill>
                  <a:schemeClr val="tx1"/>
                </a:solidFill>
                <a:latin typeface="+mn-lt"/>
                <a:ea typeface="+mn-ea"/>
                <a:cs typeface="+mn-cs"/>
              </a:rPr>
              <a:t>Cory Poris Plasch</a:t>
            </a:r>
          </a:p>
          <a:p>
            <a:r>
              <a:rPr lang="en-US">
                <a:solidFill>
                  <a:schemeClr val="tx1"/>
                </a:solidFill>
              </a:rPr>
              <a:t>Rapp Consulting Group</a:t>
            </a: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64801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6" name="Rectangle 135">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7" name="Rectangle 137">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8" name="Rectangle 141">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9" name="Rectangle 143">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20" name="Oval 145">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0" name="Rectangle 2"/>
          <p:cNvSpPr>
            <a:spLocks noGrp="1" noChangeArrowheads="1"/>
          </p:cNvSpPr>
          <p:nvPr>
            <p:ph type="title"/>
          </p:nvPr>
        </p:nvSpPr>
        <p:spPr>
          <a:xfrm>
            <a:off x="826396" y="586855"/>
            <a:ext cx="4230100" cy="3387497"/>
          </a:xfrm>
        </p:spPr>
        <p:txBody>
          <a:bodyPr anchor="b">
            <a:normAutofit/>
          </a:bodyPr>
          <a:lstStyle/>
          <a:p>
            <a:pPr algn="r" eaLnBrk="1" hangingPunct="1">
              <a:defRPr/>
            </a:pPr>
            <a:r>
              <a:rPr lang="en-US" sz="4000">
                <a:solidFill>
                  <a:srgbClr val="FFFFFF"/>
                </a:solidFill>
              </a:rPr>
              <a:t>Cory’s</a:t>
            </a:r>
            <a:r>
              <a:rPr lang="en-US" sz="4000">
                <a:solidFill>
                  <a:srgbClr val="FFFFFF"/>
                </a:solidFill>
                <a:cs typeface="+mj-cs"/>
              </a:rPr>
              <a:t> </a:t>
            </a:r>
            <a:r>
              <a:rPr lang="en-US" sz="4000" dirty="0">
                <a:solidFill>
                  <a:srgbClr val="FFFFFF"/>
                </a:solidFill>
                <a:cs typeface="+mj-cs"/>
              </a:rPr>
              <a:t>Background</a:t>
            </a:r>
          </a:p>
        </p:txBody>
      </p:sp>
      <p:sp>
        <p:nvSpPr>
          <p:cNvPr id="68611" name="Rectangle 3"/>
          <p:cNvSpPr>
            <a:spLocks noGrp="1" noChangeArrowheads="1"/>
          </p:cNvSpPr>
          <p:nvPr>
            <p:ph type="body" idx="1"/>
          </p:nvPr>
        </p:nvSpPr>
        <p:spPr>
          <a:xfrm>
            <a:off x="6503158" y="649480"/>
            <a:ext cx="4862447" cy="5546047"/>
          </a:xfrm>
        </p:spPr>
        <p:txBody>
          <a:bodyPr vert="horz" lIns="0" tIns="45720" rIns="0" bIns="45720" rtlCol="0" anchor="ctr">
            <a:normAutofit/>
          </a:bodyPr>
          <a:lstStyle/>
          <a:p>
            <a:pPr marL="0" indent="0">
              <a:spcAft>
                <a:spcPts val="600"/>
              </a:spcAft>
              <a:buNone/>
              <a:defRPr/>
            </a:pPr>
            <a:endParaRPr lang="en-US" sz="2000" dirty="0"/>
          </a:p>
          <a:p>
            <a:pPr marL="0" indent="0">
              <a:spcAft>
                <a:spcPts val="600"/>
              </a:spcAft>
              <a:buNone/>
              <a:defRPr/>
            </a:pPr>
            <a:r>
              <a:rPr lang="en-US" sz="2000" dirty="0">
                <a:cs typeface="+mn-cs"/>
              </a:rPr>
              <a:t>10 yrs. in </a:t>
            </a:r>
            <a:r>
              <a:rPr lang="en-US" sz="2000" dirty="0"/>
              <a:t>local government, 6 as a 911 Dispatcher</a:t>
            </a:r>
            <a:endParaRPr lang="en-US" sz="2000" dirty="0">
              <a:cs typeface="+mn-cs"/>
            </a:endParaRPr>
          </a:p>
          <a:p>
            <a:pPr marL="0" indent="0">
              <a:spcAft>
                <a:spcPts val="600"/>
              </a:spcAft>
              <a:buNone/>
              <a:defRPr/>
            </a:pPr>
            <a:r>
              <a:rPr lang="en-US" sz="2000" dirty="0"/>
              <a:t>4</a:t>
            </a:r>
            <a:r>
              <a:rPr lang="en-US" sz="2000" dirty="0">
                <a:cs typeface="+mn-cs"/>
              </a:rPr>
              <a:t> yrs. </a:t>
            </a:r>
            <a:r>
              <a:rPr lang="en-US" sz="2000" dirty="0"/>
              <a:t>VP at a mission-driven tech start up (</a:t>
            </a:r>
            <a:r>
              <a:rPr lang="en-US" sz="2000" dirty="0" err="1"/>
              <a:t>Polco</a:t>
            </a:r>
            <a:r>
              <a:rPr lang="en-US" sz="2000" dirty="0"/>
              <a:t>/National Research Center)</a:t>
            </a:r>
            <a:endParaRPr lang="en-US" sz="2000" dirty="0">
              <a:cs typeface="Calibri"/>
            </a:endParaRPr>
          </a:p>
          <a:p>
            <a:pPr marL="0" indent="0">
              <a:spcAft>
                <a:spcPts val="600"/>
              </a:spcAft>
              <a:buNone/>
              <a:defRPr/>
            </a:pPr>
            <a:r>
              <a:rPr lang="en-US" sz="2000" dirty="0"/>
              <a:t>Leadership </a:t>
            </a:r>
            <a:r>
              <a:rPr lang="en-US" sz="2000" dirty="0">
                <a:cs typeface="+mn-cs"/>
              </a:rPr>
              <a:t>roles </a:t>
            </a:r>
            <a:r>
              <a:rPr lang="en-US" sz="2000" dirty="0"/>
              <a:t>in the</a:t>
            </a:r>
            <a:r>
              <a:rPr lang="en-US" sz="2000" dirty="0">
                <a:cs typeface="+mn-cs"/>
              </a:rPr>
              <a:t> Alliance for Innovation and the Wisconsin City/County Management Association</a:t>
            </a:r>
            <a:r>
              <a:rPr lang="en-US" sz="2000" dirty="0"/>
              <a:t> </a:t>
            </a:r>
            <a:endParaRPr lang="en-US" sz="2000" dirty="0">
              <a:cs typeface="Calibri"/>
            </a:endParaRPr>
          </a:p>
          <a:p>
            <a:pPr marL="0" indent="0">
              <a:spcAft>
                <a:spcPts val="600"/>
              </a:spcAft>
              <a:buNone/>
              <a:defRPr/>
            </a:pPr>
            <a:r>
              <a:rPr lang="en-US" sz="2000" dirty="0"/>
              <a:t>Presents at conferences nationally on innovation, use of data, and engaging hard to reach populations</a:t>
            </a:r>
            <a:endParaRPr lang="en-US" sz="2000" dirty="0">
              <a:cs typeface="Calibri"/>
            </a:endParaRPr>
          </a:p>
          <a:p>
            <a:pPr marL="0" indent="0" eaLnBrk="1" hangingPunct="1">
              <a:spcAft>
                <a:spcPts val="600"/>
              </a:spcAft>
              <a:buNone/>
              <a:defRPr/>
            </a:pPr>
            <a:endParaRPr lang="en-US" sz="2000" dirty="0"/>
          </a:p>
          <a:p>
            <a:pPr marL="0" indent="0" eaLnBrk="1" hangingPunct="1">
              <a:spcAft>
                <a:spcPts val="600"/>
              </a:spcAft>
              <a:buNone/>
              <a:defRPr/>
            </a:pPr>
            <a:endParaRPr lang="en-US" sz="2000" dirty="0"/>
          </a:p>
          <a:p>
            <a:pPr marL="0" indent="0" eaLnBrk="1" hangingPunct="1">
              <a:spcAft>
                <a:spcPts val="600"/>
              </a:spcAft>
              <a:buNone/>
              <a:defRPr/>
            </a:pPr>
            <a:endParaRPr lang="en-US" sz="2000" dirty="0"/>
          </a:p>
        </p:txBody>
      </p:sp>
    </p:spTree>
    <p:extLst>
      <p:ext uri="{BB962C8B-B14F-4D97-AF65-F5344CB8AC3E}">
        <p14:creationId xmlns:p14="http://schemas.microsoft.com/office/powerpoint/2010/main" val="29010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EB17F-AB12-4385-AC49-69FEF45BC048}"/>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dirty="0">
                <a:solidFill>
                  <a:srgbClr val="FFFFFF"/>
                </a:solidFill>
              </a:rPr>
              <a:t>Internal Stakeholder</a:t>
            </a:r>
            <a:r>
              <a:rPr lang="en-US" sz="4800" kern="1200" dirty="0">
                <a:solidFill>
                  <a:srgbClr val="FFFFFF"/>
                </a:solidFill>
                <a:latin typeface="+mj-lt"/>
                <a:ea typeface="+mj-ea"/>
                <a:cs typeface="+mj-cs"/>
              </a:rPr>
              <a:t> Survey Results</a:t>
            </a:r>
          </a:p>
        </p:txBody>
      </p:sp>
      <p:sp>
        <p:nvSpPr>
          <p:cNvPr id="41" name="Rectangle 4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54B09169-6583-ADF9-03C2-005D91327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863" y="1896722"/>
            <a:ext cx="3064556" cy="306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27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BC093-5259-4E17-8634-6D9CFEC1BAC7}"/>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Survey Respondents:</a:t>
            </a:r>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87566297"/>
              </p:ext>
            </p:extLst>
          </p:nvPr>
        </p:nvGraphicFramePr>
        <p:xfrm>
          <a:off x="2351314" y="1766761"/>
          <a:ext cx="6955971" cy="4900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745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862501633"/>
              </p:ext>
            </p:extLst>
          </p:nvPr>
        </p:nvGraphicFramePr>
        <p:xfrm>
          <a:off x="587829" y="342899"/>
          <a:ext cx="10270671" cy="6090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643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5E4FF0-4C36-9C48-9068-B813CAA11921}"/>
              </a:ext>
            </a:extLst>
          </p:cNvPr>
          <p:cNvPicPr>
            <a:picLocks noChangeAspect="1"/>
          </p:cNvPicPr>
          <p:nvPr/>
        </p:nvPicPr>
        <p:blipFill rotWithShape="1">
          <a:blip r:embed="rId3"/>
          <a:srcRect t="3583" b="4945"/>
          <a:stretch/>
        </p:blipFill>
        <p:spPr>
          <a:xfrm>
            <a:off x="1290206" y="1786270"/>
            <a:ext cx="9211722" cy="4614530"/>
          </a:xfrm>
          <a:prstGeom prst="rect">
            <a:avLst/>
          </a:prstGeom>
        </p:spPr>
      </p:pic>
      <p:sp>
        <p:nvSpPr>
          <p:cNvPr id="4" name="TextBox 3">
            <a:extLst>
              <a:ext uri="{FF2B5EF4-FFF2-40B4-BE49-F238E27FC236}">
                <a16:creationId xmlns:a16="http://schemas.microsoft.com/office/drawing/2014/main" id="{B47B5E3B-48A7-703B-2A90-C69BB10F627D}"/>
              </a:ext>
            </a:extLst>
          </p:cNvPr>
          <p:cNvSpPr txBox="1"/>
          <p:nvPr/>
        </p:nvSpPr>
        <p:spPr>
          <a:xfrm>
            <a:off x="925033" y="361507"/>
            <a:ext cx="10334846" cy="1200329"/>
          </a:xfrm>
          <a:prstGeom prst="rect">
            <a:avLst/>
          </a:prstGeom>
          <a:noFill/>
        </p:spPr>
        <p:txBody>
          <a:bodyPr wrap="square" rtlCol="0">
            <a:spAutoFit/>
          </a:bodyPr>
          <a:lstStyle/>
          <a:p>
            <a:r>
              <a:rPr lang="en-US" sz="3600" dirty="0"/>
              <a:t>What city service(s), if any, do you believe needs improvement? </a:t>
            </a:r>
          </a:p>
        </p:txBody>
      </p:sp>
    </p:spTree>
    <p:extLst>
      <p:ext uri="{BB962C8B-B14F-4D97-AF65-F5344CB8AC3E}">
        <p14:creationId xmlns:p14="http://schemas.microsoft.com/office/powerpoint/2010/main" val="41816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4138936"/>
              </p:ext>
            </p:extLst>
          </p:nvPr>
        </p:nvGraphicFramePr>
        <p:xfrm>
          <a:off x="1469571" y="228599"/>
          <a:ext cx="9960429" cy="6368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336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8187-C7AF-C0D0-52A2-E47E46CCFBD0}"/>
              </a:ext>
            </a:extLst>
          </p:cNvPr>
          <p:cNvSpPr>
            <a:spLocks noGrp="1"/>
          </p:cNvSpPr>
          <p:nvPr>
            <p:ph type="title"/>
          </p:nvPr>
        </p:nvSpPr>
        <p:spPr/>
        <p:txBody>
          <a:bodyPr>
            <a:normAutofit fontScale="90000"/>
          </a:bodyPr>
          <a:lstStyle/>
          <a:p>
            <a:r>
              <a:rPr lang="en-US" sz="4000" dirty="0"/>
              <a:t>What one improvement, if any, could have the greatest positive impact on quality of life in Richland?</a:t>
            </a:r>
            <a:br>
              <a:rPr lang="en-US" dirty="0"/>
            </a:br>
            <a:endParaRPr lang="en-US" dirty="0"/>
          </a:p>
        </p:txBody>
      </p:sp>
      <p:pic>
        <p:nvPicPr>
          <p:cNvPr id="4" name="Picture 3">
            <a:extLst>
              <a:ext uri="{FF2B5EF4-FFF2-40B4-BE49-F238E27FC236}">
                <a16:creationId xmlns:a16="http://schemas.microsoft.com/office/drawing/2014/main" id="{8749FEA3-522B-4B8A-8D7C-D493090627FB}"/>
              </a:ext>
            </a:extLst>
          </p:cNvPr>
          <p:cNvPicPr>
            <a:picLocks noChangeAspect="1"/>
          </p:cNvPicPr>
          <p:nvPr/>
        </p:nvPicPr>
        <p:blipFill>
          <a:blip r:embed="rId3"/>
          <a:stretch>
            <a:fillRect/>
          </a:stretch>
        </p:blipFill>
        <p:spPr>
          <a:xfrm>
            <a:off x="1233987" y="1690688"/>
            <a:ext cx="9211961" cy="4372585"/>
          </a:xfrm>
          <a:prstGeom prst="rect">
            <a:avLst/>
          </a:prstGeom>
        </p:spPr>
      </p:pic>
    </p:spTree>
    <p:extLst>
      <p:ext uri="{BB962C8B-B14F-4D97-AF65-F5344CB8AC3E}">
        <p14:creationId xmlns:p14="http://schemas.microsoft.com/office/powerpoint/2010/main" val="286203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18CC416-3C8C-4C34-B815-E0E33AE354A2}"/>
              </a:ext>
            </a:extLst>
          </p:cNvPr>
          <p:cNvGraphicFramePr>
            <a:graphicFrameLocks/>
          </p:cNvGraphicFramePr>
          <p:nvPr>
            <p:extLst>
              <p:ext uri="{D42A27DB-BD31-4B8C-83A1-F6EECF244321}">
                <p14:modId xmlns:p14="http://schemas.microsoft.com/office/powerpoint/2010/main" val="1072043463"/>
              </p:ext>
            </p:extLst>
          </p:nvPr>
        </p:nvGraphicFramePr>
        <p:xfrm>
          <a:off x="1306285" y="130630"/>
          <a:ext cx="9519557" cy="6613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980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20001</TotalTime>
  <Words>411</Words>
  <Application>Microsoft Office PowerPoint</Application>
  <PresentationFormat>Widescreen</PresentationFormat>
  <Paragraphs>45</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Richland Stakeholder Results</vt:lpstr>
      <vt:lpstr>Cory’s Background</vt:lpstr>
      <vt:lpstr>Internal Stakeholder Survey Results</vt:lpstr>
      <vt:lpstr>Survey Respondents:</vt:lpstr>
      <vt:lpstr>PowerPoint Presentation</vt:lpstr>
      <vt:lpstr>PowerPoint Presentation</vt:lpstr>
      <vt:lpstr>PowerPoint Presentation</vt:lpstr>
      <vt:lpstr>What one improvement, if any, could have the greatest positive impact on quality of life in Richland? </vt:lpstr>
      <vt:lpstr>PowerPoint Presentation</vt:lpstr>
      <vt:lpstr>PowerPoint Presentation</vt:lpstr>
      <vt:lpstr>PowerPoint Presentation</vt:lpstr>
      <vt:lpstr>PowerPoint Presentation</vt:lpstr>
      <vt:lpstr>Would you recommend the City of Richland as a place to live? Why or why not?</vt:lpstr>
      <vt:lpstr>Please add any additional information you think would help to inform the strategic planning process at Richland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Results</dc:title>
  <dc:creator>Cory Plasch</dc:creator>
  <cp:lastModifiedBy>Florence, Drew</cp:lastModifiedBy>
  <cp:revision>6</cp:revision>
  <dcterms:created xsi:type="dcterms:W3CDTF">2022-03-14T20:03:21Z</dcterms:created>
  <dcterms:modified xsi:type="dcterms:W3CDTF">2023-08-02T22:42:29Z</dcterms:modified>
</cp:coreProperties>
</file>